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75" r:id="rId1"/>
  </p:sldMasterIdLst>
  <p:notesMasterIdLst>
    <p:notesMasterId r:id="rId37"/>
  </p:notesMasterIdLst>
  <p:handoutMasterIdLst>
    <p:handoutMasterId r:id="rId38"/>
  </p:handoutMasterIdLst>
  <p:sldIdLst>
    <p:sldId id="370" r:id="rId2"/>
    <p:sldId id="390" r:id="rId3"/>
    <p:sldId id="409" r:id="rId4"/>
    <p:sldId id="415" r:id="rId5"/>
    <p:sldId id="406" r:id="rId6"/>
    <p:sldId id="401" r:id="rId7"/>
    <p:sldId id="400" r:id="rId8"/>
    <p:sldId id="398" r:id="rId9"/>
    <p:sldId id="372" r:id="rId10"/>
    <p:sldId id="391" r:id="rId11"/>
    <p:sldId id="392" r:id="rId12"/>
    <p:sldId id="393" r:id="rId13"/>
    <p:sldId id="394" r:id="rId14"/>
    <p:sldId id="395" r:id="rId15"/>
    <p:sldId id="396" r:id="rId16"/>
    <p:sldId id="417" r:id="rId17"/>
    <p:sldId id="399" r:id="rId18"/>
    <p:sldId id="404" r:id="rId19"/>
    <p:sldId id="405" r:id="rId20"/>
    <p:sldId id="407" r:id="rId21"/>
    <p:sldId id="408" r:id="rId22"/>
    <p:sldId id="418" r:id="rId23"/>
    <p:sldId id="364" r:id="rId24"/>
    <p:sldId id="419" r:id="rId25"/>
    <p:sldId id="412" r:id="rId26"/>
    <p:sldId id="410" r:id="rId27"/>
    <p:sldId id="411" r:id="rId28"/>
    <p:sldId id="366" r:id="rId29"/>
    <p:sldId id="367" r:id="rId30"/>
    <p:sldId id="368" r:id="rId31"/>
    <p:sldId id="384" r:id="rId32"/>
    <p:sldId id="369" r:id="rId33"/>
    <p:sldId id="413" r:id="rId34"/>
    <p:sldId id="414" r:id="rId35"/>
    <p:sldId id="416" r:id="rId36"/>
  </p:sldIdLst>
  <p:sldSz cx="9144000" cy="6858000" type="screen4x3"/>
  <p:notesSz cx="6799263" cy="9929813"/>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768">
          <p15:clr>
            <a:srgbClr val="A4A3A4"/>
          </p15:clr>
        </p15:guide>
        <p15:guide id="2" orient="horz" pos="4032">
          <p15:clr>
            <a:srgbClr val="A4A3A4"/>
          </p15:clr>
        </p15:guide>
        <p15:guide id="3" orient="horz" pos="1160">
          <p15:clr>
            <a:srgbClr val="A4A3A4"/>
          </p15:clr>
        </p15:guide>
        <p15:guide id="4" orient="horz" pos="1536">
          <p15:clr>
            <a:srgbClr val="A4A3A4"/>
          </p15:clr>
        </p15:guide>
        <p15:guide id="5" orient="horz" pos="3832">
          <p15:clr>
            <a:srgbClr val="A4A3A4"/>
          </p15:clr>
        </p15:guide>
        <p15:guide id="6" orient="horz" pos="560">
          <p15:clr>
            <a:srgbClr val="A4A3A4"/>
          </p15:clr>
        </p15:guide>
        <p15:guide id="7" orient="horz" pos="1872">
          <p15:clr>
            <a:srgbClr val="A4A3A4"/>
          </p15:clr>
        </p15:guide>
        <p15:guide id="8" orient="horz" pos="1672">
          <p15:clr>
            <a:srgbClr val="A4A3A4"/>
          </p15:clr>
        </p15:guide>
        <p15:guide id="9" pos="431" userDrawn="1">
          <p15:clr>
            <a:srgbClr val="A4A3A4"/>
          </p15:clr>
        </p15:guide>
        <p15:guide id="10" pos="5328">
          <p15:clr>
            <a:srgbClr val="A4A3A4"/>
          </p15:clr>
        </p15:guide>
        <p15:guide id="11" pos="2880">
          <p15:clr>
            <a:srgbClr val="A4A3A4"/>
          </p15:clr>
        </p15:guide>
        <p15:guide id="12" pos="163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67"/>
    <a:srgbClr val="FF4600"/>
    <a:srgbClr val="002040"/>
    <a:srgbClr val="131446"/>
    <a:srgbClr val="DD6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83460" autoAdjust="0"/>
  </p:normalViewPr>
  <p:slideViewPr>
    <p:cSldViewPr>
      <p:cViewPr varScale="1">
        <p:scale>
          <a:sx n="72" d="100"/>
          <a:sy n="72" d="100"/>
        </p:scale>
        <p:origin x="650" y="31"/>
      </p:cViewPr>
      <p:guideLst>
        <p:guide orient="horz" pos="768"/>
        <p:guide orient="horz" pos="4032"/>
        <p:guide orient="horz" pos="1160"/>
        <p:guide orient="horz" pos="1536"/>
        <p:guide orient="horz" pos="3832"/>
        <p:guide orient="horz" pos="560"/>
        <p:guide orient="horz" pos="1872"/>
        <p:guide orient="horz" pos="1672"/>
        <p:guide pos="431"/>
        <p:guide pos="5328"/>
        <p:guide pos="2880"/>
        <p:guide pos="16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2172" y="10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2946550" cy="495952"/>
          </a:xfrm>
          <a:prstGeom prst="rect">
            <a:avLst/>
          </a:prstGeom>
          <a:noFill/>
          <a:ln w="9525">
            <a:noFill/>
            <a:miter lim="800000"/>
            <a:headEnd/>
            <a:tailEnd/>
          </a:ln>
          <a:effectLst/>
        </p:spPr>
        <p:txBody>
          <a:bodyPr vert="horz" wrap="square" lIns="88239" tIns="44120" rIns="88239" bIns="44120" numCol="1" anchor="t" anchorCtr="0" compatLnSpc="1">
            <a:prstTxWarp prst="textNoShape">
              <a:avLst/>
            </a:prstTxWarp>
          </a:bodyPr>
          <a:lstStyle>
            <a:lvl1pPr>
              <a:defRPr sz="1200"/>
            </a:lvl1pPr>
          </a:lstStyle>
          <a:p>
            <a:endParaRPr lang="de-DE"/>
          </a:p>
        </p:txBody>
      </p:sp>
      <p:sp>
        <p:nvSpPr>
          <p:cNvPr id="204803" name="Rectangle 3"/>
          <p:cNvSpPr>
            <a:spLocks noGrp="1" noChangeArrowheads="1"/>
          </p:cNvSpPr>
          <p:nvPr>
            <p:ph type="dt" sz="quarter" idx="1"/>
          </p:nvPr>
        </p:nvSpPr>
        <p:spPr bwMode="auto">
          <a:xfrm>
            <a:off x="3851194" y="0"/>
            <a:ext cx="2946550" cy="495952"/>
          </a:xfrm>
          <a:prstGeom prst="rect">
            <a:avLst/>
          </a:prstGeom>
          <a:noFill/>
          <a:ln w="9525">
            <a:noFill/>
            <a:miter lim="800000"/>
            <a:headEnd/>
            <a:tailEnd/>
          </a:ln>
          <a:effectLst/>
        </p:spPr>
        <p:txBody>
          <a:bodyPr vert="horz" wrap="square" lIns="88239" tIns="44120" rIns="88239" bIns="44120" numCol="1" anchor="t" anchorCtr="0" compatLnSpc="1">
            <a:prstTxWarp prst="textNoShape">
              <a:avLst/>
            </a:prstTxWarp>
          </a:bodyPr>
          <a:lstStyle>
            <a:lvl1pPr algn="r">
              <a:defRPr sz="1200"/>
            </a:lvl1pPr>
          </a:lstStyle>
          <a:p>
            <a:endParaRPr lang="de-DE"/>
          </a:p>
        </p:txBody>
      </p:sp>
      <p:sp>
        <p:nvSpPr>
          <p:cNvPr id="204804" name="Rectangle 4"/>
          <p:cNvSpPr>
            <a:spLocks noGrp="1" noChangeArrowheads="1"/>
          </p:cNvSpPr>
          <p:nvPr>
            <p:ph type="ftr" sz="quarter" idx="2"/>
          </p:nvPr>
        </p:nvSpPr>
        <p:spPr bwMode="auto">
          <a:xfrm>
            <a:off x="0" y="9432321"/>
            <a:ext cx="2946550" cy="495952"/>
          </a:xfrm>
          <a:prstGeom prst="rect">
            <a:avLst/>
          </a:prstGeom>
          <a:noFill/>
          <a:ln w="9525">
            <a:noFill/>
            <a:miter lim="800000"/>
            <a:headEnd/>
            <a:tailEnd/>
          </a:ln>
          <a:effectLst/>
        </p:spPr>
        <p:txBody>
          <a:bodyPr vert="horz" wrap="square" lIns="88239" tIns="44120" rIns="88239" bIns="44120" numCol="1" anchor="b" anchorCtr="0" compatLnSpc="1">
            <a:prstTxWarp prst="textNoShape">
              <a:avLst/>
            </a:prstTxWarp>
          </a:bodyPr>
          <a:lstStyle>
            <a:lvl1pPr>
              <a:defRPr sz="1200"/>
            </a:lvl1pPr>
          </a:lstStyle>
          <a:p>
            <a:endParaRPr lang="de-DE"/>
          </a:p>
        </p:txBody>
      </p:sp>
      <p:sp>
        <p:nvSpPr>
          <p:cNvPr id="204805" name="Rectangle 5"/>
          <p:cNvSpPr>
            <a:spLocks noGrp="1" noChangeArrowheads="1"/>
          </p:cNvSpPr>
          <p:nvPr>
            <p:ph type="sldNum" sz="quarter" idx="3"/>
          </p:nvPr>
        </p:nvSpPr>
        <p:spPr bwMode="auto">
          <a:xfrm>
            <a:off x="3851194" y="9432321"/>
            <a:ext cx="2946550" cy="495952"/>
          </a:xfrm>
          <a:prstGeom prst="rect">
            <a:avLst/>
          </a:prstGeom>
          <a:noFill/>
          <a:ln w="9525">
            <a:noFill/>
            <a:miter lim="800000"/>
            <a:headEnd/>
            <a:tailEnd/>
          </a:ln>
          <a:effectLst/>
        </p:spPr>
        <p:txBody>
          <a:bodyPr vert="horz" wrap="square" lIns="88239" tIns="44120" rIns="88239" bIns="44120" numCol="1" anchor="b" anchorCtr="0" compatLnSpc="1">
            <a:prstTxWarp prst="textNoShape">
              <a:avLst/>
            </a:prstTxWarp>
          </a:bodyPr>
          <a:lstStyle>
            <a:lvl1pPr algn="r">
              <a:defRPr sz="1200"/>
            </a:lvl1pPr>
          </a:lstStyle>
          <a:p>
            <a:fld id="{E9565401-F081-44C7-9D5E-7D2BF15B3E6E}" type="slidenum">
              <a:rPr lang="de-DE"/>
              <a:pPr/>
              <a:t>‹Nr.›</a:t>
            </a:fld>
            <a:endParaRPr lang="de-DE"/>
          </a:p>
        </p:txBody>
      </p:sp>
    </p:spTree>
    <p:extLst>
      <p:ext uri="{BB962C8B-B14F-4D97-AF65-F5344CB8AC3E}">
        <p14:creationId xmlns:p14="http://schemas.microsoft.com/office/powerpoint/2010/main" val="2181699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550" cy="495952"/>
          </a:xfrm>
          <a:prstGeom prst="rect">
            <a:avLst/>
          </a:prstGeom>
          <a:noFill/>
          <a:ln w="9525">
            <a:noFill/>
            <a:miter lim="800000"/>
            <a:headEnd/>
            <a:tailEnd/>
          </a:ln>
        </p:spPr>
        <p:txBody>
          <a:bodyPr vert="horz" wrap="square" lIns="95581" tIns="47791" rIns="95581" bIns="47791" numCol="1" anchor="t" anchorCtr="0" compatLnSpc="1">
            <a:prstTxWarp prst="textNoShape">
              <a:avLst/>
            </a:prstTxWarp>
          </a:bodyPr>
          <a:lstStyle>
            <a:lvl1pPr defTabSz="955922">
              <a:defRPr sz="1300"/>
            </a:lvl1pPr>
          </a:lstStyle>
          <a:p>
            <a:endParaRPr lang="de-DE"/>
          </a:p>
        </p:txBody>
      </p:sp>
      <p:sp>
        <p:nvSpPr>
          <p:cNvPr id="4099" name="Rectangle 3"/>
          <p:cNvSpPr>
            <a:spLocks noGrp="1" noChangeArrowheads="1"/>
          </p:cNvSpPr>
          <p:nvPr>
            <p:ph type="dt" idx="1"/>
          </p:nvPr>
        </p:nvSpPr>
        <p:spPr bwMode="auto">
          <a:xfrm>
            <a:off x="3852714" y="0"/>
            <a:ext cx="2946550" cy="495952"/>
          </a:xfrm>
          <a:prstGeom prst="rect">
            <a:avLst/>
          </a:prstGeom>
          <a:noFill/>
          <a:ln w="9525">
            <a:noFill/>
            <a:miter lim="800000"/>
            <a:headEnd/>
            <a:tailEnd/>
          </a:ln>
        </p:spPr>
        <p:txBody>
          <a:bodyPr vert="horz" wrap="square" lIns="95581" tIns="47791" rIns="95581" bIns="47791" numCol="1" anchor="t" anchorCtr="0" compatLnSpc="1">
            <a:prstTxWarp prst="textNoShape">
              <a:avLst/>
            </a:prstTxWarp>
          </a:bodyPr>
          <a:lstStyle>
            <a:lvl1pPr algn="r" defTabSz="955922">
              <a:defRPr sz="1300"/>
            </a:lvl1pPr>
          </a:lstStyle>
          <a:p>
            <a:endParaRPr lang="de-DE"/>
          </a:p>
        </p:txBody>
      </p:sp>
      <p:sp>
        <p:nvSpPr>
          <p:cNvPr id="4100" name="Rectangle 4"/>
          <p:cNvSpPr>
            <a:spLocks noGrp="1" noRot="1" noChangeAspect="1" noChangeArrowheads="1" noTextEdit="1"/>
          </p:cNvSpPr>
          <p:nvPr>
            <p:ph type="sldImg" idx="2"/>
          </p:nvPr>
        </p:nvSpPr>
        <p:spPr bwMode="auto">
          <a:xfrm>
            <a:off x="917575" y="744538"/>
            <a:ext cx="4964113" cy="372427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06164" y="4716161"/>
            <a:ext cx="4986937" cy="4468185"/>
          </a:xfrm>
          <a:prstGeom prst="rect">
            <a:avLst/>
          </a:prstGeom>
          <a:noFill/>
          <a:ln w="9525">
            <a:noFill/>
            <a:miter lim="800000"/>
            <a:headEnd/>
            <a:tailEnd/>
          </a:ln>
        </p:spPr>
        <p:txBody>
          <a:bodyPr vert="horz" wrap="square" lIns="95581" tIns="47791" rIns="95581" bIns="47791"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102" name="Rectangle 6"/>
          <p:cNvSpPr>
            <a:spLocks noGrp="1" noChangeArrowheads="1"/>
          </p:cNvSpPr>
          <p:nvPr>
            <p:ph type="ftr" sz="quarter" idx="4"/>
          </p:nvPr>
        </p:nvSpPr>
        <p:spPr bwMode="auto">
          <a:xfrm>
            <a:off x="0" y="9433862"/>
            <a:ext cx="2946550" cy="495952"/>
          </a:xfrm>
          <a:prstGeom prst="rect">
            <a:avLst/>
          </a:prstGeom>
          <a:noFill/>
          <a:ln w="9525">
            <a:noFill/>
            <a:miter lim="800000"/>
            <a:headEnd/>
            <a:tailEnd/>
          </a:ln>
        </p:spPr>
        <p:txBody>
          <a:bodyPr vert="horz" wrap="square" lIns="95581" tIns="47791" rIns="95581" bIns="47791" numCol="1" anchor="b" anchorCtr="0" compatLnSpc="1">
            <a:prstTxWarp prst="textNoShape">
              <a:avLst/>
            </a:prstTxWarp>
          </a:bodyPr>
          <a:lstStyle>
            <a:lvl1pPr defTabSz="955922">
              <a:defRPr sz="1300"/>
            </a:lvl1pPr>
          </a:lstStyle>
          <a:p>
            <a:endParaRPr lang="de-DE"/>
          </a:p>
        </p:txBody>
      </p:sp>
      <p:sp>
        <p:nvSpPr>
          <p:cNvPr id="4103" name="Rectangle 7"/>
          <p:cNvSpPr>
            <a:spLocks noGrp="1" noChangeArrowheads="1"/>
          </p:cNvSpPr>
          <p:nvPr>
            <p:ph type="sldNum" sz="quarter" idx="5"/>
          </p:nvPr>
        </p:nvSpPr>
        <p:spPr bwMode="auto">
          <a:xfrm>
            <a:off x="3852714" y="9433862"/>
            <a:ext cx="2946550" cy="495952"/>
          </a:xfrm>
          <a:prstGeom prst="rect">
            <a:avLst/>
          </a:prstGeom>
          <a:noFill/>
          <a:ln w="9525">
            <a:noFill/>
            <a:miter lim="800000"/>
            <a:headEnd/>
            <a:tailEnd/>
          </a:ln>
        </p:spPr>
        <p:txBody>
          <a:bodyPr vert="horz" wrap="square" lIns="95581" tIns="47791" rIns="95581" bIns="47791" numCol="1" anchor="b" anchorCtr="0" compatLnSpc="1">
            <a:prstTxWarp prst="textNoShape">
              <a:avLst/>
            </a:prstTxWarp>
          </a:bodyPr>
          <a:lstStyle>
            <a:lvl1pPr algn="r" defTabSz="955922">
              <a:defRPr sz="1300"/>
            </a:lvl1pPr>
          </a:lstStyle>
          <a:p>
            <a:fld id="{E30FF3EC-24E6-4A82-9327-51A5C1D83C12}" type="slidenum">
              <a:rPr lang="de-DE"/>
              <a:pPr/>
              <a:t>‹Nr.›</a:t>
            </a:fld>
            <a:endParaRPr lang="de-DE"/>
          </a:p>
        </p:txBody>
      </p:sp>
    </p:spTree>
    <p:extLst>
      <p:ext uri="{BB962C8B-B14F-4D97-AF65-F5344CB8AC3E}">
        <p14:creationId xmlns:p14="http://schemas.microsoft.com/office/powerpoint/2010/main" val="33442370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e.wikipedia.org/wiki/United_States_Securities_and_Exchange_Commiss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30FF3EC-24E6-4A82-9327-51A5C1D83C12}" type="slidenum">
              <a:rPr lang="de-DE" smtClean="0"/>
              <a:pPr/>
              <a:t>0</a:t>
            </a:fld>
            <a:endParaRPr lang="de-DE"/>
          </a:p>
        </p:txBody>
      </p:sp>
    </p:spTree>
    <p:extLst>
      <p:ext uri="{BB962C8B-B14F-4D97-AF65-F5344CB8AC3E}">
        <p14:creationId xmlns:p14="http://schemas.microsoft.com/office/powerpoint/2010/main" val="3238977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9</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endParaRPr lang="de-DE" dirty="0"/>
          </a:p>
        </p:txBody>
      </p:sp>
      <p:sp>
        <p:nvSpPr>
          <p:cNvPr id="5" name="Rechteck 4"/>
          <p:cNvSpPr/>
          <p:nvPr/>
        </p:nvSpPr>
        <p:spPr bwMode="auto">
          <a:xfrm>
            <a:off x="985867" y="5523814"/>
            <a:ext cx="4827531" cy="489044"/>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Gesellschaft besteht gültig, und der aktuelle Handelsregisterauszug und die Statuten sind vollständig und korrekt.</a:t>
            </a:r>
          </a:p>
        </p:txBody>
      </p:sp>
      <p:sp>
        <p:nvSpPr>
          <p:cNvPr id="6" name="Rechteck 5"/>
          <p:cNvSpPr/>
          <p:nvPr/>
        </p:nvSpPr>
        <p:spPr bwMode="auto">
          <a:xfrm>
            <a:off x="985867" y="6082722"/>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Alle für die GESELLSCHAFT verbindlichen Verträge wurden dem Käufer vollständig offengelegt. Es bestehen keine Forderungen oder andere Ansprüche der Gegenparteien, die nicht aus diesen Verträgen hervorgehen.</a:t>
            </a:r>
          </a:p>
        </p:txBody>
      </p:sp>
      <p:sp>
        <p:nvSpPr>
          <p:cNvPr id="8" name="Rechteck 7"/>
          <p:cNvSpPr/>
          <p:nvPr/>
        </p:nvSpPr>
        <p:spPr bwMode="auto">
          <a:xfrm>
            <a:off x="985867" y="6921084"/>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Arbeitnehmerliste – Die GESELLSCHAFT hat keine arbeitsrechtlichen Pflichten gegenüber weiteren Personen. (keine Ansprüche aus nicht abgegoltenen Überstunden etc.)</a:t>
            </a:r>
          </a:p>
        </p:txBody>
      </p:sp>
      <p:sp>
        <p:nvSpPr>
          <p:cNvPr id="9" name="Rechteck 8"/>
          <p:cNvSpPr/>
          <p:nvPr/>
        </p:nvSpPr>
        <p:spPr bwMode="auto">
          <a:xfrm>
            <a:off x="985867" y="7759446"/>
            <a:ext cx="4827531" cy="489044"/>
          </a:xfrm>
          <a:prstGeom prst="rect">
            <a:avLst/>
          </a:prstGeom>
          <a:solidFill>
            <a:srgbClr val="FFC000">
              <a:alpha val="48000"/>
            </a:srgb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im Abschluss ausgewiesenen Forschungs- und Entwicklungskosten sind vollständig werthaltig und es besteht diesbezüglich kein </a:t>
            </a:r>
            <a:r>
              <a:rPr lang="de-DE" sz="1200" dirty="0" err="1"/>
              <a:t>Abschreibebedarf</a:t>
            </a:r>
            <a:r>
              <a:rPr lang="de-DE" sz="1200" dirty="0"/>
              <a:t>.</a:t>
            </a:r>
          </a:p>
        </p:txBody>
      </p:sp>
    </p:spTree>
    <p:extLst>
      <p:ext uri="{BB962C8B-B14F-4D97-AF65-F5344CB8AC3E}">
        <p14:creationId xmlns:p14="http://schemas.microsoft.com/office/powerpoint/2010/main" val="1261246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10</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r>
              <a:rPr lang="de-DE" dirty="0"/>
              <a:t>Ausschlüsse: Alles was dem deal-</a:t>
            </a:r>
            <a:r>
              <a:rPr lang="de-DE" dirty="0" err="1"/>
              <a:t>team</a:t>
            </a:r>
            <a:r>
              <a:rPr lang="de-DE" dirty="0"/>
              <a:t> bekannt ist </a:t>
            </a:r>
          </a:p>
          <a:p>
            <a:r>
              <a:rPr lang="de-DE" dirty="0"/>
              <a:t>UW zahlt der Kunde…</a:t>
            </a:r>
          </a:p>
        </p:txBody>
      </p:sp>
      <p:sp>
        <p:nvSpPr>
          <p:cNvPr id="5" name="Rechteck 4"/>
          <p:cNvSpPr/>
          <p:nvPr/>
        </p:nvSpPr>
        <p:spPr bwMode="auto">
          <a:xfrm>
            <a:off x="985867" y="5523814"/>
            <a:ext cx="4827531" cy="489044"/>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Gesellschaft besteht gültig, und der aktuelle Handelsregisterauszug und die Statuten sind vollständig und korrekt.</a:t>
            </a:r>
          </a:p>
        </p:txBody>
      </p:sp>
      <p:sp>
        <p:nvSpPr>
          <p:cNvPr id="6" name="Rechteck 5"/>
          <p:cNvSpPr/>
          <p:nvPr/>
        </p:nvSpPr>
        <p:spPr bwMode="auto">
          <a:xfrm>
            <a:off x="985867" y="6082722"/>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Alle für die GESELLSCHAFT verbindlichen Verträge wurden dem Käufer vollständig offengelegt. Es bestehen keine Forderungen oder andere Ansprüche der Gegenparteien, die nicht aus diesen Verträgen hervorgehen.</a:t>
            </a:r>
          </a:p>
        </p:txBody>
      </p:sp>
      <p:sp>
        <p:nvSpPr>
          <p:cNvPr id="8" name="Rechteck 7"/>
          <p:cNvSpPr/>
          <p:nvPr/>
        </p:nvSpPr>
        <p:spPr bwMode="auto">
          <a:xfrm>
            <a:off x="985867" y="6921084"/>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Arbeitnehmerliste – Die GESELLSCHAFT hat keine arbeitsrechtlichen Pflichten gegenüber weiteren Personen. (keine Ansprüche aus nicht abgegoltenen Überstunden etc.)</a:t>
            </a:r>
          </a:p>
        </p:txBody>
      </p:sp>
      <p:sp>
        <p:nvSpPr>
          <p:cNvPr id="9" name="Rechteck 8"/>
          <p:cNvSpPr/>
          <p:nvPr/>
        </p:nvSpPr>
        <p:spPr bwMode="auto">
          <a:xfrm>
            <a:off x="985867" y="7759446"/>
            <a:ext cx="4827531" cy="489044"/>
          </a:xfrm>
          <a:prstGeom prst="rect">
            <a:avLst/>
          </a:prstGeom>
          <a:solidFill>
            <a:srgbClr val="FFC000">
              <a:alpha val="48000"/>
            </a:srgb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im Abschluss ausgewiesenen Forschungs- und Entwicklungskosten sind vollständig werthaltig und es besteht diesbezüglich kein </a:t>
            </a:r>
            <a:r>
              <a:rPr lang="de-DE" sz="1200" dirty="0" err="1"/>
              <a:t>Abschreibebedarf</a:t>
            </a:r>
            <a:r>
              <a:rPr lang="de-DE" sz="1200" dirty="0"/>
              <a:t>.</a:t>
            </a:r>
          </a:p>
        </p:txBody>
      </p:sp>
    </p:spTree>
    <p:extLst>
      <p:ext uri="{BB962C8B-B14F-4D97-AF65-F5344CB8AC3E}">
        <p14:creationId xmlns:p14="http://schemas.microsoft.com/office/powerpoint/2010/main" val="2564440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11</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r>
              <a:rPr lang="de-DE" dirty="0"/>
              <a:t>Ausschlüsse: Alles was dem deal-</a:t>
            </a:r>
            <a:r>
              <a:rPr lang="de-DE" dirty="0" err="1"/>
              <a:t>team</a:t>
            </a:r>
            <a:r>
              <a:rPr lang="de-DE" dirty="0"/>
              <a:t> bekannt ist </a:t>
            </a:r>
          </a:p>
          <a:p>
            <a:r>
              <a:rPr lang="de-DE" dirty="0"/>
              <a:t>UW zahlt der Kunde…</a:t>
            </a:r>
          </a:p>
        </p:txBody>
      </p:sp>
      <p:sp>
        <p:nvSpPr>
          <p:cNvPr id="5" name="Rechteck 4"/>
          <p:cNvSpPr/>
          <p:nvPr/>
        </p:nvSpPr>
        <p:spPr bwMode="auto">
          <a:xfrm>
            <a:off x="985867" y="5523814"/>
            <a:ext cx="4827531" cy="489044"/>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Gesellschaft besteht gültig, und der aktuelle Handelsregisterauszug und die Statuten sind vollständig und korrekt.</a:t>
            </a:r>
          </a:p>
        </p:txBody>
      </p:sp>
      <p:sp>
        <p:nvSpPr>
          <p:cNvPr id="6" name="Rechteck 5"/>
          <p:cNvSpPr/>
          <p:nvPr/>
        </p:nvSpPr>
        <p:spPr bwMode="auto">
          <a:xfrm>
            <a:off x="985867" y="6082722"/>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Alle für die GESELLSCHAFT verbindlichen Verträge wurden dem Käufer vollständig offengelegt. Es bestehen keine Forderungen oder andere Ansprüche der Gegenparteien, die nicht aus diesen Verträgen hervorgehen.</a:t>
            </a:r>
          </a:p>
        </p:txBody>
      </p:sp>
      <p:sp>
        <p:nvSpPr>
          <p:cNvPr id="8" name="Rechteck 7"/>
          <p:cNvSpPr/>
          <p:nvPr/>
        </p:nvSpPr>
        <p:spPr bwMode="auto">
          <a:xfrm>
            <a:off x="985867" y="6921084"/>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Arbeitnehmerliste – Die GESELLSCHAFT hat keine arbeitsrechtlichen Pflichten gegenüber weiteren Personen. (keine Ansprüche aus nicht abgegoltenen Überstunden etc.)</a:t>
            </a:r>
          </a:p>
        </p:txBody>
      </p:sp>
      <p:sp>
        <p:nvSpPr>
          <p:cNvPr id="9" name="Rechteck 8"/>
          <p:cNvSpPr/>
          <p:nvPr/>
        </p:nvSpPr>
        <p:spPr bwMode="auto">
          <a:xfrm>
            <a:off x="985867" y="7759446"/>
            <a:ext cx="4827531" cy="489044"/>
          </a:xfrm>
          <a:prstGeom prst="rect">
            <a:avLst/>
          </a:prstGeom>
          <a:solidFill>
            <a:srgbClr val="FFC000">
              <a:alpha val="48000"/>
            </a:srgb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im Abschluss ausgewiesenen Forschungs- und Entwicklungskosten sind vollständig werthaltig und es besteht diesbezüglich kein </a:t>
            </a:r>
            <a:r>
              <a:rPr lang="de-DE" sz="1200" dirty="0" err="1"/>
              <a:t>Abschreibebedarf</a:t>
            </a:r>
            <a:r>
              <a:rPr lang="de-DE" sz="1200" dirty="0"/>
              <a:t>.</a:t>
            </a:r>
          </a:p>
        </p:txBody>
      </p:sp>
    </p:spTree>
    <p:extLst>
      <p:ext uri="{BB962C8B-B14F-4D97-AF65-F5344CB8AC3E}">
        <p14:creationId xmlns:p14="http://schemas.microsoft.com/office/powerpoint/2010/main" val="3736402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12</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endParaRPr lang="de-DE" dirty="0"/>
          </a:p>
        </p:txBody>
      </p:sp>
      <p:sp>
        <p:nvSpPr>
          <p:cNvPr id="5" name="Rechteck 4"/>
          <p:cNvSpPr/>
          <p:nvPr/>
        </p:nvSpPr>
        <p:spPr bwMode="auto">
          <a:xfrm>
            <a:off x="985867" y="5523814"/>
            <a:ext cx="4827531" cy="489044"/>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Gesellschaft besteht gültig, und der aktuelle Handelsregisterauszug und die Statuten sind vollständig und korrekt.</a:t>
            </a:r>
          </a:p>
        </p:txBody>
      </p:sp>
      <p:sp>
        <p:nvSpPr>
          <p:cNvPr id="6" name="Rechteck 5"/>
          <p:cNvSpPr/>
          <p:nvPr/>
        </p:nvSpPr>
        <p:spPr bwMode="auto">
          <a:xfrm>
            <a:off x="985867" y="6082722"/>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Alle für die GESELLSCHAFT verbindlichen Verträge wurden dem Käufer vollständig offengelegt. Es bestehen keine Forderungen oder andere Ansprüche der Gegenparteien, die nicht aus diesen Verträgen hervorgehen.</a:t>
            </a:r>
          </a:p>
        </p:txBody>
      </p:sp>
      <p:sp>
        <p:nvSpPr>
          <p:cNvPr id="8" name="Rechteck 7"/>
          <p:cNvSpPr/>
          <p:nvPr/>
        </p:nvSpPr>
        <p:spPr bwMode="auto">
          <a:xfrm>
            <a:off x="985867" y="6921084"/>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Arbeitnehmerliste – Die GESELLSCHAFT hat keine arbeitsrechtlichen Pflichten gegenüber weiteren Personen. (keine Ansprüche aus nicht abgegoltenen Überstunden etc.)</a:t>
            </a:r>
          </a:p>
        </p:txBody>
      </p:sp>
      <p:sp>
        <p:nvSpPr>
          <p:cNvPr id="9" name="Rechteck 8"/>
          <p:cNvSpPr/>
          <p:nvPr/>
        </p:nvSpPr>
        <p:spPr bwMode="auto">
          <a:xfrm>
            <a:off x="985867" y="7759446"/>
            <a:ext cx="4827531" cy="489044"/>
          </a:xfrm>
          <a:prstGeom prst="rect">
            <a:avLst/>
          </a:prstGeom>
          <a:solidFill>
            <a:srgbClr val="FFC000">
              <a:alpha val="48000"/>
            </a:srgb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im Abschluss ausgewiesenen Forschungs- und Entwicklungskosten sind vollständig werthaltig und es besteht diesbezüglich kein </a:t>
            </a:r>
            <a:r>
              <a:rPr lang="de-DE" sz="1200" dirty="0" err="1"/>
              <a:t>Abschreibebedarf</a:t>
            </a:r>
            <a:r>
              <a:rPr lang="de-DE" sz="1200" dirty="0"/>
              <a:t>.</a:t>
            </a:r>
          </a:p>
        </p:txBody>
      </p:sp>
    </p:spTree>
    <p:extLst>
      <p:ext uri="{BB962C8B-B14F-4D97-AF65-F5344CB8AC3E}">
        <p14:creationId xmlns:p14="http://schemas.microsoft.com/office/powerpoint/2010/main" val="3803231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13</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r>
              <a:rPr lang="de-DE" sz="800" dirty="0"/>
              <a:t>Arbeitsangelegenheiten: Beilage 9 enthält eine vollständige Liste der Ar </a:t>
            </a:r>
            <a:r>
              <a:rPr lang="de-DE" sz="800" dirty="0" err="1"/>
              <a:t>beitneh­mer</a:t>
            </a:r>
            <a:r>
              <a:rPr lang="de-DE" sz="800" dirty="0"/>
              <a:t> der Gesellschaft. Die Gesellschaft hat keine arbeitsrechtlichen Pflichten ge­genüber weiteren Personen. Mit Ausnahme der Arbeitsverträge </a:t>
            </a:r>
            <a:r>
              <a:rPr lang="de-DE" sz="800" dirty="0" err="1"/>
              <a:t>gemäss</a:t>
            </a:r>
            <a:r>
              <a:rPr lang="de-DE" sz="800" dirty="0"/>
              <a:t> Beilage 4.9-2 bestehen keine Arbeitsver­träge oder andere Verpflichtungen der Gesellschaft, welche Rechte </a:t>
            </a:r>
            <a:r>
              <a:rPr lang="de-DE" sz="800" dirty="0" err="1"/>
              <a:t>aufjährliche</a:t>
            </a:r>
            <a:r>
              <a:rPr lang="de-DE" sz="800" dirty="0"/>
              <a:t> Bruttosaläre von mehr als CHF </a:t>
            </a:r>
            <a:r>
              <a:rPr lang="de-DE" sz="800" dirty="0" err="1"/>
              <a:t>lOO'OOO</a:t>
            </a:r>
            <a:r>
              <a:rPr lang="de-DE" sz="800" dirty="0"/>
              <a:t> (inkl. Gewinn-, Umsatzbeteiligungen und an­ </a:t>
            </a:r>
            <a:r>
              <a:rPr lang="de-DE" sz="800" dirty="0" err="1"/>
              <a:t>dere</a:t>
            </a:r>
            <a:r>
              <a:rPr lang="de-DE" sz="800" dirty="0"/>
              <a:t> variable Komponenten) vorsehen, oder nur mit einer Frist von mehr als drei Mo­naten kündbar sind, oder Abfindungen vorsehen. Gegenüber der Gesellschaft be­stehen keine Ansprüche aus </a:t>
            </a:r>
            <a:r>
              <a:rPr lang="de-DE" sz="800" dirty="0" err="1"/>
              <a:t>unabgegoltener</a:t>
            </a:r>
            <a:r>
              <a:rPr lang="de-DE" sz="800" dirty="0"/>
              <a:t> Überstunden- oder Überzeitarbeit, über­jährige Ferienansprüche (Ausnahmen </a:t>
            </a:r>
            <a:r>
              <a:rPr lang="de-DE" sz="800" dirty="0" err="1"/>
              <a:t>gemäss</a:t>
            </a:r>
            <a:r>
              <a:rPr lang="de-DE" sz="800" dirty="0"/>
              <a:t> Beilage 4.9-3V Ansprüche auf Abgangs­entschädigungen oder andere </a:t>
            </a:r>
            <a:r>
              <a:rPr lang="de-DE" sz="800" dirty="0" err="1"/>
              <a:t>ausserordentliche</a:t>
            </a:r>
            <a:r>
              <a:rPr lang="de-DE" sz="800" dirty="0"/>
              <a:t> Ansprüche aus Anstellungsverhältnissen.</a:t>
            </a:r>
          </a:p>
          <a:p>
            <a:endParaRPr lang="de-DE" sz="800" dirty="0"/>
          </a:p>
          <a:p>
            <a:r>
              <a:rPr lang="de-DE" sz="800" dirty="0"/>
              <a:t>Es bestehen keine Bonusprogramme, Options- oder Aktienprogramme oder andere Vereinbarungen, unter denen Angestellte berechtigt sind, direkt oder indirekt am Ge­winn oder Umsatz oder sonstigen Geschäftsergebnis der Gesellschaft zu partizipie­ren.</a:t>
            </a:r>
          </a:p>
          <a:p>
            <a:endParaRPr lang="de-DE" sz="800" dirty="0"/>
          </a:p>
          <a:p>
            <a:r>
              <a:rPr lang="de-DE" sz="800" dirty="0"/>
              <a:t>Mit Ausnahme der Überstunden- und Überzeitenregelung in den Arbeitsverträgen hat die Gesellschaft zu keinem Zeitpunkt Vorschriften verletzt und verletzt gegen­wärtig keine Vorschriften in Bezug auf ihre Angestellten, und es sind diesbezüglich keine Verfahren </a:t>
            </a:r>
            <a:r>
              <a:rPr lang="de-DE" sz="800" dirty="0" err="1"/>
              <a:t>hängig</a:t>
            </a:r>
            <a:r>
              <a:rPr lang="de-DE" sz="800" dirty="0"/>
              <a:t> oder angedroht. Alle Personen, welche </a:t>
            </a:r>
            <a:r>
              <a:rPr lang="de-DE" sz="800" dirty="0" err="1"/>
              <a:t>gemäss</a:t>
            </a:r>
            <a:r>
              <a:rPr lang="de-DE" sz="800" dirty="0"/>
              <a:t> den einschlägigen Vorschriften bei Sozialversiche­rungsbehörden und Vorsorgeeinrichtungen als Arbeitnehmer registriert werden müs­sen, sind entsprechend registriert.</a:t>
            </a:r>
          </a:p>
        </p:txBody>
      </p:sp>
    </p:spTree>
    <p:extLst>
      <p:ext uri="{BB962C8B-B14F-4D97-AF65-F5344CB8AC3E}">
        <p14:creationId xmlns:p14="http://schemas.microsoft.com/office/powerpoint/2010/main" val="3784637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14</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r>
              <a:rPr lang="de-DE" dirty="0"/>
              <a:t>Ausschlüsse: Alles was dem deal-</a:t>
            </a:r>
            <a:r>
              <a:rPr lang="de-DE" dirty="0" err="1"/>
              <a:t>team</a:t>
            </a:r>
            <a:r>
              <a:rPr lang="de-DE" dirty="0"/>
              <a:t> bekannt ist </a:t>
            </a:r>
          </a:p>
          <a:p>
            <a:r>
              <a:rPr lang="de-DE" dirty="0"/>
              <a:t>UW zahlt der Kunde…</a:t>
            </a:r>
          </a:p>
        </p:txBody>
      </p:sp>
      <p:sp>
        <p:nvSpPr>
          <p:cNvPr id="5" name="Rechteck 4"/>
          <p:cNvSpPr/>
          <p:nvPr/>
        </p:nvSpPr>
        <p:spPr bwMode="auto">
          <a:xfrm>
            <a:off x="985867" y="5523814"/>
            <a:ext cx="4827531" cy="489044"/>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Gesellschaft besteht gültig, und der aktuelle Handelsregisterauszug und die Statuten sind vollständig und korrekt.</a:t>
            </a:r>
          </a:p>
        </p:txBody>
      </p:sp>
      <p:sp>
        <p:nvSpPr>
          <p:cNvPr id="6" name="Rechteck 5"/>
          <p:cNvSpPr/>
          <p:nvPr/>
        </p:nvSpPr>
        <p:spPr bwMode="auto">
          <a:xfrm>
            <a:off x="985867" y="6082722"/>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Alle für die GESELLSCHAFT verbindlichen Verträge wurden dem Käufer vollständig offengelegt. Es bestehen keine Forderungen oder andere Ansprüche der Gegenparteien, die nicht aus diesen Verträgen hervorgehen.</a:t>
            </a:r>
          </a:p>
        </p:txBody>
      </p:sp>
      <p:sp>
        <p:nvSpPr>
          <p:cNvPr id="8" name="Rechteck 7"/>
          <p:cNvSpPr/>
          <p:nvPr/>
        </p:nvSpPr>
        <p:spPr bwMode="auto">
          <a:xfrm>
            <a:off x="985867" y="6921084"/>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Arbeitnehmerliste – Die GESELLSCHAFT hat keine arbeitsrechtlichen Pflichten gegenüber weiteren Personen. (keine Ansprüche aus nicht abgegoltenen Überstunden etc.)</a:t>
            </a:r>
          </a:p>
        </p:txBody>
      </p:sp>
      <p:sp>
        <p:nvSpPr>
          <p:cNvPr id="9" name="Rechteck 8"/>
          <p:cNvSpPr/>
          <p:nvPr/>
        </p:nvSpPr>
        <p:spPr bwMode="auto">
          <a:xfrm>
            <a:off x="985867" y="7759446"/>
            <a:ext cx="4827531" cy="489044"/>
          </a:xfrm>
          <a:prstGeom prst="rect">
            <a:avLst/>
          </a:prstGeom>
          <a:solidFill>
            <a:srgbClr val="FFC000">
              <a:alpha val="48000"/>
            </a:srgb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im Abschluss ausgewiesenen Forschungs- und Entwicklungskosten sind vollständig werthaltig und es besteht diesbezüglich kein </a:t>
            </a:r>
            <a:r>
              <a:rPr lang="de-DE" sz="1200" dirty="0" err="1"/>
              <a:t>Abschreibebedarf</a:t>
            </a:r>
            <a:r>
              <a:rPr lang="de-DE" sz="1200" dirty="0"/>
              <a:t>.</a:t>
            </a:r>
          </a:p>
        </p:txBody>
      </p:sp>
    </p:spTree>
    <p:extLst>
      <p:ext uri="{BB962C8B-B14F-4D97-AF65-F5344CB8AC3E}">
        <p14:creationId xmlns:p14="http://schemas.microsoft.com/office/powerpoint/2010/main" val="1082270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15</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r>
              <a:rPr lang="de-DE" dirty="0"/>
              <a:t>Risiken von über 250 Millionen Euro sind derzeit wohl nicht zu versichern. Versicherbar sind darüber hinaus nur unbekannte, durch Garantieversprechen abgedeckte Risiken, nicht aber Verkäufer und Käufer bekannte Risiken, wie sie üblicherweise Gegenstand von Freistellungen sind. Diese lassen sich aber unter Umständen über eine gesonderte Versicherung (Special Situation Insurance) abdecken. Die Kosten einer </a:t>
            </a:r>
            <a:r>
              <a:rPr lang="de-DE" dirty="0" err="1"/>
              <a:t>Warranty</a:t>
            </a:r>
            <a:r>
              <a:rPr lang="de-DE" dirty="0"/>
              <a:t> &amp; </a:t>
            </a:r>
            <a:r>
              <a:rPr lang="de-DE" dirty="0" err="1"/>
              <a:t>Indemnity</a:t>
            </a:r>
            <a:r>
              <a:rPr lang="de-DE" dirty="0"/>
              <a:t> Insurance liegen im Durchschnitt etwa zwischen 1 und 2 % der Deckungssumme. Die Absicherung bekannter Risiken ist verständlicherweise teurer (3 bis 10 %). Zusätzlich hat der Versicherungsnehmer allerdings die Kosten der Prüfung der Transaktionsunterlagen durch die externen Berater des Versicherers zu tragen. Hier liegt ein weiterer Nachteil. Die Prüfung der notwendigen Underwriting-Unterlagen ist zeitaufwendig. Sofern Versicherungsschutz über eine </a:t>
            </a:r>
            <a:r>
              <a:rPr lang="de-DE" dirty="0" err="1"/>
              <a:t>Warranty</a:t>
            </a:r>
            <a:r>
              <a:rPr lang="de-DE" dirty="0"/>
              <a:t> &amp; </a:t>
            </a:r>
            <a:r>
              <a:rPr lang="de-DE" dirty="0" err="1"/>
              <a:t>Indemnity</a:t>
            </a:r>
            <a:r>
              <a:rPr lang="de-DE" dirty="0"/>
              <a:t> Insurance bemüht werden soll, sollte dies daher möglichst frühzeitig vor </a:t>
            </a:r>
            <a:r>
              <a:rPr lang="de-DE" dirty="0" err="1"/>
              <a:t>Closing</a:t>
            </a:r>
            <a:r>
              <a:rPr lang="de-DE" dirty="0"/>
              <a:t> erfolgen. </a:t>
            </a:r>
          </a:p>
        </p:txBody>
      </p:sp>
      <p:sp>
        <p:nvSpPr>
          <p:cNvPr id="5" name="Rechteck 4"/>
          <p:cNvSpPr/>
          <p:nvPr/>
        </p:nvSpPr>
        <p:spPr bwMode="auto">
          <a:xfrm>
            <a:off x="985867" y="5523814"/>
            <a:ext cx="4827531" cy="489044"/>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Gesellschaft besteht gültig, und der aktuelle Handelsregisterauszug und die Statuten sind vollständig und korrekt.</a:t>
            </a:r>
          </a:p>
        </p:txBody>
      </p:sp>
      <p:sp>
        <p:nvSpPr>
          <p:cNvPr id="6" name="Rechteck 5"/>
          <p:cNvSpPr/>
          <p:nvPr/>
        </p:nvSpPr>
        <p:spPr bwMode="auto">
          <a:xfrm>
            <a:off x="985867" y="6082722"/>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Alle für die GESELLSCHAFT verbindlichen Verträge wurden dem Käufer vollständig offengelegt. Es bestehen keine Forderungen oder andere Ansprüche der Gegenparteien, die nicht aus diesen Verträgen hervorgehen.</a:t>
            </a:r>
          </a:p>
        </p:txBody>
      </p:sp>
      <p:sp>
        <p:nvSpPr>
          <p:cNvPr id="8" name="Rechteck 7"/>
          <p:cNvSpPr/>
          <p:nvPr/>
        </p:nvSpPr>
        <p:spPr bwMode="auto">
          <a:xfrm>
            <a:off x="985867" y="6921084"/>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Arbeitnehmerliste – Die GESELLSCHAFT hat keine arbeitsrechtlichen Pflichten gegenüber weiteren Personen. (keine Ansprüche aus nicht abgegoltenen Überstunden etc.)</a:t>
            </a:r>
          </a:p>
        </p:txBody>
      </p:sp>
      <p:sp>
        <p:nvSpPr>
          <p:cNvPr id="9" name="Rechteck 8"/>
          <p:cNvSpPr/>
          <p:nvPr/>
        </p:nvSpPr>
        <p:spPr bwMode="auto">
          <a:xfrm>
            <a:off x="985867" y="7759446"/>
            <a:ext cx="4827531" cy="489044"/>
          </a:xfrm>
          <a:prstGeom prst="rect">
            <a:avLst/>
          </a:prstGeom>
          <a:solidFill>
            <a:srgbClr val="FFC000">
              <a:alpha val="48000"/>
            </a:srgb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im Abschluss ausgewiesenen Forschungs- und Entwicklungskosten sind vollständig werthaltig und es besteht diesbezüglich kein </a:t>
            </a:r>
            <a:r>
              <a:rPr lang="de-DE" sz="1200" dirty="0" err="1"/>
              <a:t>Abschreibebedarf</a:t>
            </a:r>
            <a:r>
              <a:rPr lang="de-DE" sz="1200" dirty="0"/>
              <a:t>.</a:t>
            </a:r>
          </a:p>
        </p:txBody>
      </p:sp>
    </p:spTree>
    <p:extLst>
      <p:ext uri="{BB962C8B-B14F-4D97-AF65-F5344CB8AC3E}">
        <p14:creationId xmlns:p14="http://schemas.microsoft.com/office/powerpoint/2010/main" val="3300270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16</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37287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17</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4067238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18</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413023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1</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endParaRPr lang="de-DE" dirty="0"/>
          </a:p>
        </p:txBody>
      </p:sp>
      <p:sp>
        <p:nvSpPr>
          <p:cNvPr id="5" name="Rechteck 4"/>
          <p:cNvSpPr/>
          <p:nvPr/>
        </p:nvSpPr>
        <p:spPr bwMode="auto">
          <a:xfrm>
            <a:off x="985867" y="5523814"/>
            <a:ext cx="4827531" cy="489044"/>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Gesellschaft besteht gültig, und der aktuelle Handelsregisterauszug und die Statuten sind vollständig und korrekt.</a:t>
            </a:r>
          </a:p>
        </p:txBody>
      </p:sp>
      <p:sp>
        <p:nvSpPr>
          <p:cNvPr id="6" name="Rechteck 5"/>
          <p:cNvSpPr/>
          <p:nvPr/>
        </p:nvSpPr>
        <p:spPr bwMode="auto">
          <a:xfrm>
            <a:off x="985867" y="6082722"/>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Alle für die GESELLSCHAFT verbindlichen Verträge wurden dem Käufer vollständig offengelegt. Es bestehen keine Forderungen oder andere Ansprüche der Gegenparteien, die nicht aus diesen Verträgen hervorgehen.</a:t>
            </a:r>
          </a:p>
        </p:txBody>
      </p:sp>
      <p:sp>
        <p:nvSpPr>
          <p:cNvPr id="8" name="Rechteck 7"/>
          <p:cNvSpPr/>
          <p:nvPr/>
        </p:nvSpPr>
        <p:spPr bwMode="auto">
          <a:xfrm>
            <a:off x="985867" y="6921084"/>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Arbeitnehmerliste – Die GESELLSCHAFT hat keine arbeitsrechtlichen Pflichten gegenüber weiteren Personen. (keine Ansprüche aus nicht abgegoltenen Überstunden etc.)</a:t>
            </a:r>
          </a:p>
        </p:txBody>
      </p:sp>
      <p:sp>
        <p:nvSpPr>
          <p:cNvPr id="9" name="Rechteck 8"/>
          <p:cNvSpPr/>
          <p:nvPr/>
        </p:nvSpPr>
        <p:spPr bwMode="auto">
          <a:xfrm>
            <a:off x="985867" y="7759446"/>
            <a:ext cx="4827531" cy="489044"/>
          </a:xfrm>
          <a:prstGeom prst="rect">
            <a:avLst/>
          </a:prstGeom>
          <a:solidFill>
            <a:srgbClr val="FFC000">
              <a:alpha val="48000"/>
            </a:srgb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im Abschluss ausgewiesenen Forschungs- und Entwicklungskosten sind vollständig werthaltig und es besteht diesbezüglich kein </a:t>
            </a:r>
            <a:r>
              <a:rPr lang="de-DE" sz="1200" dirty="0" err="1"/>
              <a:t>Abschreibebedarf</a:t>
            </a:r>
            <a:r>
              <a:rPr lang="de-DE" sz="1200" dirty="0"/>
              <a:t>.</a:t>
            </a:r>
          </a:p>
        </p:txBody>
      </p:sp>
    </p:spTree>
    <p:extLst>
      <p:ext uri="{BB962C8B-B14F-4D97-AF65-F5344CB8AC3E}">
        <p14:creationId xmlns:p14="http://schemas.microsoft.com/office/powerpoint/2010/main" val="1469349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19</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698322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20</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659689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21</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r>
              <a:rPr lang="de-DE" dirty="0"/>
              <a:t>Risiken von über 250 Millionen Euro sind derzeit wohl nicht zu versichern. Versicherbar sind darüber hinaus nur unbekannte, durch Garantieversprechen abgedeckte Risiken, nicht aber Verkäufer und Käufer bekannte Risiken, wie sie üblicherweise Gegenstand von Freistellungen sind. Diese lassen sich aber unter Umständen über eine gesonderte Versicherung (Special Situation Insurance) abdecken. Die Kosten einer </a:t>
            </a:r>
            <a:r>
              <a:rPr lang="de-DE" dirty="0" err="1"/>
              <a:t>Warranty</a:t>
            </a:r>
            <a:r>
              <a:rPr lang="de-DE" dirty="0"/>
              <a:t> &amp; </a:t>
            </a:r>
            <a:r>
              <a:rPr lang="de-DE" dirty="0" err="1"/>
              <a:t>Indemnity</a:t>
            </a:r>
            <a:r>
              <a:rPr lang="de-DE" dirty="0"/>
              <a:t> Insurance liegen im Durchschnitt etwa zwischen 1 und 2 % der Deckungssumme. Die Absicherung bekannter Risiken ist verständlicherweise teurer (3 bis 10 %). Zusätzlich hat der Versicherungsnehmer allerdings die Kosten der Prüfung der Transaktionsunterlagen durch die externen Berater des Versicherers zu tragen. Hier liegt ein weiterer Nachteil. Die Prüfung der notwendigen Underwriting-Unterlagen ist zeitaufwendig. Sofern Versicherungsschutz über eine </a:t>
            </a:r>
            <a:r>
              <a:rPr lang="de-DE" dirty="0" err="1"/>
              <a:t>Warranty</a:t>
            </a:r>
            <a:r>
              <a:rPr lang="de-DE" dirty="0"/>
              <a:t> &amp; </a:t>
            </a:r>
            <a:r>
              <a:rPr lang="de-DE" dirty="0" err="1"/>
              <a:t>Indemnity</a:t>
            </a:r>
            <a:r>
              <a:rPr lang="de-DE" dirty="0"/>
              <a:t> Insurance bemüht werden soll, sollte dies daher möglichst frühzeitig vor </a:t>
            </a:r>
            <a:r>
              <a:rPr lang="de-DE" dirty="0" err="1"/>
              <a:t>Closing</a:t>
            </a:r>
            <a:r>
              <a:rPr lang="de-DE" dirty="0"/>
              <a:t> erfolgen. </a:t>
            </a:r>
          </a:p>
        </p:txBody>
      </p:sp>
      <p:sp>
        <p:nvSpPr>
          <p:cNvPr id="5" name="Rechteck 4"/>
          <p:cNvSpPr/>
          <p:nvPr/>
        </p:nvSpPr>
        <p:spPr bwMode="auto">
          <a:xfrm>
            <a:off x="985867" y="5523814"/>
            <a:ext cx="4827531" cy="489044"/>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Gesellschaft besteht gültig, und der aktuelle Handelsregisterauszug und die Statuten sind vollständig und korrekt.</a:t>
            </a:r>
          </a:p>
        </p:txBody>
      </p:sp>
      <p:sp>
        <p:nvSpPr>
          <p:cNvPr id="6" name="Rechteck 5"/>
          <p:cNvSpPr/>
          <p:nvPr/>
        </p:nvSpPr>
        <p:spPr bwMode="auto">
          <a:xfrm>
            <a:off x="985867" y="6082722"/>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Alle für die GESELLSCHAFT verbindlichen Verträge wurden dem Käufer vollständig offengelegt. Es bestehen keine Forderungen oder andere Ansprüche der Gegenparteien, die nicht aus diesen Verträgen hervorgehen.</a:t>
            </a:r>
          </a:p>
        </p:txBody>
      </p:sp>
      <p:sp>
        <p:nvSpPr>
          <p:cNvPr id="8" name="Rechteck 7"/>
          <p:cNvSpPr/>
          <p:nvPr/>
        </p:nvSpPr>
        <p:spPr bwMode="auto">
          <a:xfrm>
            <a:off x="985867" y="6921084"/>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Arbeitnehmerliste – Die GESELLSCHAFT hat keine arbeitsrechtlichen Pflichten gegenüber weiteren Personen. (keine Ansprüche aus nicht abgegoltenen Überstunden etc.)</a:t>
            </a:r>
          </a:p>
        </p:txBody>
      </p:sp>
      <p:sp>
        <p:nvSpPr>
          <p:cNvPr id="9" name="Rechteck 8"/>
          <p:cNvSpPr/>
          <p:nvPr/>
        </p:nvSpPr>
        <p:spPr bwMode="auto">
          <a:xfrm>
            <a:off x="985867" y="7759446"/>
            <a:ext cx="4827531" cy="489044"/>
          </a:xfrm>
          <a:prstGeom prst="rect">
            <a:avLst/>
          </a:prstGeom>
          <a:solidFill>
            <a:srgbClr val="FFC000">
              <a:alpha val="48000"/>
            </a:srgb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im Abschluss ausgewiesenen Forschungs- und Entwicklungskosten sind vollständig werthaltig und es besteht diesbezüglich kein </a:t>
            </a:r>
            <a:r>
              <a:rPr lang="de-DE" sz="1200" dirty="0" err="1"/>
              <a:t>Abschreibebedarf</a:t>
            </a:r>
            <a:r>
              <a:rPr lang="de-DE" sz="1200" dirty="0"/>
              <a:t>.</a:t>
            </a:r>
          </a:p>
        </p:txBody>
      </p:sp>
    </p:spTree>
    <p:extLst>
      <p:ext uri="{BB962C8B-B14F-4D97-AF65-F5344CB8AC3E}">
        <p14:creationId xmlns:p14="http://schemas.microsoft.com/office/powerpoint/2010/main" val="3024702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22</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r>
              <a:rPr lang="de-DE" dirty="0"/>
              <a:t>Risiken von über 250 Millionen Euro sind derzeit wohl nicht zu versichern. Versicherbar sind darüber hinaus nur unbekannte, durch Garantieversprechen abgedeckte Risiken, nicht aber Verkäufer und Käufer bekannte Risiken, wie sie üblicherweise Gegenstand von Freistellungen sind. Diese lassen sich aber unter Umständen über eine gesonderte Versicherung (Special Situation Insurance) abdecken. Die Kosten einer </a:t>
            </a:r>
            <a:r>
              <a:rPr lang="de-DE" dirty="0" err="1"/>
              <a:t>Warranty</a:t>
            </a:r>
            <a:r>
              <a:rPr lang="de-DE" dirty="0"/>
              <a:t> &amp; </a:t>
            </a:r>
            <a:r>
              <a:rPr lang="de-DE" dirty="0" err="1"/>
              <a:t>Indemnity</a:t>
            </a:r>
            <a:r>
              <a:rPr lang="de-DE" dirty="0"/>
              <a:t> Insurance liegen im Durchschnitt etwa zwischen 1 und 2 % der Deckungssumme. Die Absicherung bekannter Risiken ist verständlicherweise teurer (3 bis 10 %). Zusätzlich hat der Versicherungsnehmer allerdings die Kosten der Prüfung der Transaktionsunterlagen durch die externen Berater des Versicherers zu tragen. Hier liegt ein weiterer Nachteil. Die Prüfung der notwendigen Underwriting-Unterlagen ist zeitaufwendig. Sofern Versicherungsschutz über eine </a:t>
            </a:r>
            <a:r>
              <a:rPr lang="de-DE" dirty="0" err="1"/>
              <a:t>Warranty</a:t>
            </a:r>
            <a:r>
              <a:rPr lang="de-DE" dirty="0"/>
              <a:t> &amp; </a:t>
            </a:r>
            <a:r>
              <a:rPr lang="de-DE" dirty="0" err="1"/>
              <a:t>Indemnity</a:t>
            </a:r>
            <a:r>
              <a:rPr lang="de-DE" dirty="0"/>
              <a:t> Insurance bemüht werden soll, sollte dies daher möglichst frühzeitig vor </a:t>
            </a:r>
            <a:r>
              <a:rPr lang="de-DE" dirty="0" err="1"/>
              <a:t>Closing</a:t>
            </a:r>
            <a:r>
              <a:rPr lang="de-DE" dirty="0"/>
              <a:t> erfolgen. </a:t>
            </a:r>
          </a:p>
        </p:txBody>
      </p:sp>
    </p:spTree>
    <p:extLst>
      <p:ext uri="{BB962C8B-B14F-4D97-AF65-F5344CB8AC3E}">
        <p14:creationId xmlns:p14="http://schemas.microsoft.com/office/powerpoint/2010/main" val="3387896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23</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r>
              <a:rPr lang="de-DE" dirty="0"/>
              <a:t>Risiken von über 250 Millionen Euro sind derzeit wohl nicht zu versichern. Versicherbar sind darüber hinaus nur unbekannte, durch Garantieversprechen abgedeckte Risiken, nicht aber Verkäufer und Käufer bekannte Risiken, wie sie üblicherweise Gegenstand von Freistellungen sind. Diese lassen sich aber unter Umständen über eine gesonderte Versicherung (Special Situation Insurance) abdecken. Die Kosten einer </a:t>
            </a:r>
            <a:r>
              <a:rPr lang="de-DE" dirty="0" err="1"/>
              <a:t>Warranty</a:t>
            </a:r>
            <a:r>
              <a:rPr lang="de-DE" dirty="0"/>
              <a:t> &amp; </a:t>
            </a:r>
            <a:r>
              <a:rPr lang="de-DE" dirty="0" err="1"/>
              <a:t>Indemnity</a:t>
            </a:r>
            <a:r>
              <a:rPr lang="de-DE" dirty="0"/>
              <a:t> Insurance liegen im Durchschnitt etwa zwischen 1 und 2 % der Deckungssumme. Die Absicherung bekannter Risiken ist verständlicherweise teurer (3 bis 10 %). Zusätzlich hat der Versicherungsnehmer allerdings die Kosten der Prüfung der Transaktionsunterlagen durch die externen Berater des Versicherers zu tragen. Hier liegt ein weiterer Nachteil. Die Prüfung der notwendigen Underwriting-Unterlagen ist zeitaufwendig. Sofern Versicherungsschutz über eine </a:t>
            </a:r>
            <a:r>
              <a:rPr lang="de-DE" dirty="0" err="1"/>
              <a:t>Warranty</a:t>
            </a:r>
            <a:r>
              <a:rPr lang="de-DE" dirty="0"/>
              <a:t> &amp; </a:t>
            </a:r>
            <a:r>
              <a:rPr lang="de-DE" dirty="0" err="1"/>
              <a:t>Indemnity</a:t>
            </a:r>
            <a:r>
              <a:rPr lang="de-DE" dirty="0"/>
              <a:t> Insurance bemüht werden soll, sollte dies daher möglichst frühzeitig vor </a:t>
            </a:r>
            <a:r>
              <a:rPr lang="de-DE" dirty="0" err="1"/>
              <a:t>Closing</a:t>
            </a:r>
            <a:r>
              <a:rPr lang="de-DE" dirty="0"/>
              <a:t> erfolgen. </a:t>
            </a:r>
          </a:p>
        </p:txBody>
      </p:sp>
      <p:sp>
        <p:nvSpPr>
          <p:cNvPr id="5" name="Rechteck 4"/>
          <p:cNvSpPr/>
          <p:nvPr/>
        </p:nvSpPr>
        <p:spPr bwMode="auto">
          <a:xfrm>
            <a:off x="985867" y="5523814"/>
            <a:ext cx="4827531" cy="489044"/>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Gesellschaft besteht gültig, und der aktuelle Handelsregisterauszug und die Statuten sind vollständig und korrekt.</a:t>
            </a:r>
          </a:p>
        </p:txBody>
      </p:sp>
      <p:sp>
        <p:nvSpPr>
          <p:cNvPr id="6" name="Rechteck 5"/>
          <p:cNvSpPr/>
          <p:nvPr/>
        </p:nvSpPr>
        <p:spPr bwMode="auto">
          <a:xfrm>
            <a:off x="985867" y="6082722"/>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Alle für die GESELLSCHAFT verbindlichen Verträge wurden dem Käufer vollständig offengelegt. Es bestehen keine Forderungen oder andere Ansprüche der Gegenparteien, die nicht aus diesen Verträgen hervorgehen.</a:t>
            </a:r>
          </a:p>
        </p:txBody>
      </p:sp>
      <p:sp>
        <p:nvSpPr>
          <p:cNvPr id="8" name="Rechteck 7"/>
          <p:cNvSpPr/>
          <p:nvPr/>
        </p:nvSpPr>
        <p:spPr bwMode="auto">
          <a:xfrm>
            <a:off x="985867" y="6921084"/>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Arbeitnehmerliste – Die GESELLSCHAFT hat keine arbeitsrechtlichen Pflichten gegenüber weiteren Personen. (keine Ansprüche aus nicht abgegoltenen Überstunden etc.)</a:t>
            </a:r>
          </a:p>
        </p:txBody>
      </p:sp>
      <p:sp>
        <p:nvSpPr>
          <p:cNvPr id="9" name="Rechteck 8"/>
          <p:cNvSpPr/>
          <p:nvPr/>
        </p:nvSpPr>
        <p:spPr bwMode="auto">
          <a:xfrm>
            <a:off x="985867" y="7759446"/>
            <a:ext cx="4827531" cy="489044"/>
          </a:xfrm>
          <a:prstGeom prst="rect">
            <a:avLst/>
          </a:prstGeom>
          <a:solidFill>
            <a:srgbClr val="FFC000">
              <a:alpha val="48000"/>
            </a:srgb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im Abschluss ausgewiesenen Forschungs- und Entwicklungskosten sind vollständig werthaltig und es besteht diesbezüglich kein </a:t>
            </a:r>
            <a:r>
              <a:rPr lang="de-DE" sz="1200" dirty="0" err="1"/>
              <a:t>Abschreibebedarf</a:t>
            </a:r>
            <a:r>
              <a:rPr lang="de-DE" sz="1200" dirty="0"/>
              <a:t>.</a:t>
            </a:r>
          </a:p>
        </p:txBody>
      </p:sp>
    </p:spTree>
    <p:extLst>
      <p:ext uri="{BB962C8B-B14F-4D97-AF65-F5344CB8AC3E}">
        <p14:creationId xmlns:p14="http://schemas.microsoft.com/office/powerpoint/2010/main" val="975692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24</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 name="Notizenplatzhalter 1"/>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21394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25</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r>
              <a:rPr lang="de-DE" dirty="0"/>
              <a:t>Ausschlüsse: Alles was dem deal-</a:t>
            </a:r>
            <a:r>
              <a:rPr lang="de-DE" dirty="0" err="1"/>
              <a:t>team</a:t>
            </a:r>
            <a:r>
              <a:rPr lang="de-DE" dirty="0"/>
              <a:t> bekannt ist </a:t>
            </a:r>
          </a:p>
          <a:p>
            <a:r>
              <a:rPr lang="de-DE" dirty="0"/>
              <a:t>UW zahlt der Kunde…</a:t>
            </a:r>
          </a:p>
        </p:txBody>
      </p:sp>
      <p:sp>
        <p:nvSpPr>
          <p:cNvPr id="5" name="Rechteck 4"/>
          <p:cNvSpPr/>
          <p:nvPr/>
        </p:nvSpPr>
        <p:spPr bwMode="auto">
          <a:xfrm>
            <a:off x="985867" y="5523814"/>
            <a:ext cx="4827531" cy="489044"/>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Gesellschaft besteht gültig, und der aktuelle Handelsregisterauszug und die Statuten sind vollständig und korrekt.</a:t>
            </a:r>
          </a:p>
        </p:txBody>
      </p:sp>
      <p:sp>
        <p:nvSpPr>
          <p:cNvPr id="6" name="Rechteck 5"/>
          <p:cNvSpPr/>
          <p:nvPr/>
        </p:nvSpPr>
        <p:spPr bwMode="auto">
          <a:xfrm>
            <a:off x="985867" y="6082722"/>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Alle für die GESELLSCHAFT verbindlichen Verträge wurden dem Käufer vollständig offengelegt. Es bestehen keine Forderungen oder andere Ansprüche der Gegenparteien, die nicht aus diesen Verträgen hervorgehen.</a:t>
            </a:r>
          </a:p>
        </p:txBody>
      </p:sp>
      <p:sp>
        <p:nvSpPr>
          <p:cNvPr id="8" name="Rechteck 7"/>
          <p:cNvSpPr/>
          <p:nvPr/>
        </p:nvSpPr>
        <p:spPr bwMode="auto">
          <a:xfrm>
            <a:off x="985867" y="6921084"/>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Arbeitnehmerliste – Die GESELLSCHAFT hat keine arbeitsrechtlichen Pflichten gegenüber weiteren Personen. (keine Ansprüche aus nicht abgegoltenen Überstunden etc.)</a:t>
            </a:r>
          </a:p>
        </p:txBody>
      </p:sp>
      <p:sp>
        <p:nvSpPr>
          <p:cNvPr id="9" name="Rechteck 8"/>
          <p:cNvSpPr/>
          <p:nvPr/>
        </p:nvSpPr>
        <p:spPr bwMode="auto">
          <a:xfrm>
            <a:off x="985867" y="7759446"/>
            <a:ext cx="4827531" cy="489044"/>
          </a:xfrm>
          <a:prstGeom prst="rect">
            <a:avLst/>
          </a:prstGeom>
          <a:solidFill>
            <a:srgbClr val="FFC000">
              <a:alpha val="48000"/>
            </a:srgb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im Abschluss ausgewiesenen Forschungs- und Entwicklungskosten sind vollständig werthaltig und es besteht diesbezüglich kein </a:t>
            </a:r>
            <a:r>
              <a:rPr lang="de-DE" sz="1200" dirty="0" err="1"/>
              <a:t>Abschreibebedarf</a:t>
            </a:r>
            <a:r>
              <a:rPr lang="de-DE" sz="1200" dirty="0"/>
              <a:t>.</a:t>
            </a:r>
          </a:p>
        </p:txBody>
      </p:sp>
    </p:spTree>
    <p:extLst>
      <p:ext uri="{BB962C8B-B14F-4D97-AF65-F5344CB8AC3E}">
        <p14:creationId xmlns:p14="http://schemas.microsoft.com/office/powerpoint/2010/main" val="45532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26</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r>
              <a:rPr lang="de-DE" dirty="0"/>
              <a:t>Ausschlüsse: Alles was dem deal-</a:t>
            </a:r>
            <a:r>
              <a:rPr lang="de-DE" dirty="0" err="1"/>
              <a:t>team</a:t>
            </a:r>
            <a:r>
              <a:rPr lang="de-DE" dirty="0"/>
              <a:t> bekannt ist </a:t>
            </a:r>
          </a:p>
          <a:p>
            <a:r>
              <a:rPr lang="de-DE" dirty="0"/>
              <a:t>UW zahlt der Kunde…</a:t>
            </a:r>
          </a:p>
        </p:txBody>
      </p:sp>
      <p:sp>
        <p:nvSpPr>
          <p:cNvPr id="5" name="Rechteck 4"/>
          <p:cNvSpPr/>
          <p:nvPr/>
        </p:nvSpPr>
        <p:spPr bwMode="auto">
          <a:xfrm>
            <a:off x="985867" y="5523814"/>
            <a:ext cx="4827531" cy="489044"/>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Gesellschaft besteht gültig, und der aktuelle Handelsregisterauszug und die Statuten sind vollständig und korrekt.</a:t>
            </a:r>
          </a:p>
        </p:txBody>
      </p:sp>
      <p:sp>
        <p:nvSpPr>
          <p:cNvPr id="6" name="Rechteck 5"/>
          <p:cNvSpPr/>
          <p:nvPr/>
        </p:nvSpPr>
        <p:spPr bwMode="auto">
          <a:xfrm>
            <a:off x="985867" y="6082722"/>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Alle für die GESELLSCHAFT verbindlichen Verträge wurden dem Käufer vollständig offengelegt. Es bestehen keine Forderungen oder andere Ansprüche der Gegenparteien, die nicht aus diesen Verträgen hervorgehen.</a:t>
            </a:r>
          </a:p>
        </p:txBody>
      </p:sp>
      <p:sp>
        <p:nvSpPr>
          <p:cNvPr id="8" name="Rechteck 7"/>
          <p:cNvSpPr/>
          <p:nvPr/>
        </p:nvSpPr>
        <p:spPr bwMode="auto">
          <a:xfrm>
            <a:off x="985867" y="6921084"/>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Arbeitnehmerliste – Die GESELLSCHAFT hat keine arbeitsrechtlichen Pflichten gegenüber weiteren Personen. (keine Ansprüche aus nicht abgegoltenen Überstunden etc.)</a:t>
            </a:r>
          </a:p>
        </p:txBody>
      </p:sp>
      <p:sp>
        <p:nvSpPr>
          <p:cNvPr id="9" name="Rechteck 8"/>
          <p:cNvSpPr/>
          <p:nvPr/>
        </p:nvSpPr>
        <p:spPr bwMode="auto">
          <a:xfrm>
            <a:off x="985867" y="7759446"/>
            <a:ext cx="4827531" cy="489044"/>
          </a:xfrm>
          <a:prstGeom prst="rect">
            <a:avLst/>
          </a:prstGeom>
          <a:solidFill>
            <a:srgbClr val="FFC000">
              <a:alpha val="48000"/>
            </a:srgb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im Abschluss ausgewiesenen Forschungs- und Entwicklungskosten sind vollständig werthaltig und es besteht diesbezüglich kein </a:t>
            </a:r>
            <a:r>
              <a:rPr lang="de-DE" sz="1200" dirty="0" err="1"/>
              <a:t>Abschreibebedarf</a:t>
            </a:r>
            <a:r>
              <a:rPr lang="de-DE" sz="1200" dirty="0"/>
              <a:t>.</a:t>
            </a:r>
          </a:p>
        </p:txBody>
      </p:sp>
    </p:spTree>
    <p:extLst>
      <p:ext uri="{BB962C8B-B14F-4D97-AF65-F5344CB8AC3E}">
        <p14:creationId xmlns:p14="http://schemas.microsoft.com/office/powerpoint/2010/main" val="416724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A17E7-2D73-4CB2-9F4A-AAAD85A9A577}" type="slidenum">
              <a:rPr lang="de-DE"/>
              <a:pPr/>
              <a:t>27</a:t>
            </a:fld>
            <a:endParaRPr lang="de-DE"/>
          </a:p>
        </p:txBody>
      </p:sp>
      <p:sp>
        <p:nvSpPr>
          <p:cNvPr id="206850" name="Rectangle 2"/>
          <p:cNvSpPr>
            <a:spLocks noGrp="1" noRot="1" noChangeAspect="1" noChangeArrowheads="1" noTextEdit="1"/>
          </p:cNvSpPr>
          <p:nvPr>
            <p:ph type="sldImg"/>
          </p:nvPr>
        </p:nvSpPr>
        <p:spPr>
          <a:xfrm>
            <a:off x="917575" y="744538"/>
            <a:ext cx="4964113" cy="3724275"/>
          </a:xfrm>
          <a:ln/>
        </p:spPr>
      </p:sp>
      <p:sp>
        <p:nvSpPr>
          <p:cNvPr id="206851" name="Rectangle 3"/>
          <p:cNvSpPr>
            <a:spLocks noGrp="1" noChangeArrowheads="1"/>
          </p:cNvSpPr>
          <p:nvPr>
            <p:ph type="body" idx="1"/>
          </p:nvPr>
        </p:nvSpPr>
        <p:spPr/>
        <p:txBody>
          <a:bodyPr/>
          <a:lstStyle/>
          <a:p>
            <a:pPr marL="220597" indent="-220597"/>
            <a:r>
              <a:rPr lang="de-DE" dirty="0"/>
              <a:t>Ziel des Vortrages: Bei Transaktionen an drei Dinge denken…</a:t>
            </a:r>
          </a:p>
          <a:p>
            <a:pPr marL="220597" indent="-220597"/>
            <a:endParaRPr lang="de-DE" dirty="0"/>
          </a:p>
          <a:p>
            <a:pPr marL="220597" indent="-220597">
              <a:buFontTx/>
              <a:buAutoNum type="arabicPeriod"/>
            </a:pPr>
            <a:r>
              <a:rPr lang="de-DE" dirty="0"/>
              <a:t>Versicherungsschutz des Zielunternehmens gesichert und festgestellt…</a:t>
            </a:r>
          </a:p>
          <a:p>
            <a:pPr marL="220597" indent="-220597">
              <a:buFontTx/>
              <a:buAutoNum type="arabicPeriod"/>
            </a:pPr>
            <a:r>
              <a:rPr lang="de-DE" dirty="0"/>
              <a:t> Versicherungsschutz für unbekannte und bekannte Szenarien geprüft…?</a:t>
            </a:r>
          </a:p>
          <a:p>
            <a:pPr marL="220597" indent="-220597">
              <a:buFontTx/>
              <a:buAutoNum type="arabicPeriod"/>
            </a:pPr>
            <a:r>
              <a:rPr lang="de-DE" dirty="0"/>
              <a:t>GF oder Vorstandshaftung für Käufer und Verkäufer gedeckt…?</a:t>
            </a:r>
          </a:p>
        </p:txBody>
      </p:sp>
    </p:spTree>
    <p:extLst>
      <p:ext uri="{BB962C8B-B14F-4D97-AF65-F5344CB8AC3E}">
        <p14:creationId xmlns:p14="http://schemas.microsoft.com/office/powerpoint/2010/main" val="3053144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A17E7-2D73-4CB2-9F4A-AAAD85A9A577}" type="slidenum">
              <a:rPr lang="de-DE"/>
              <a:pPr/>
              <a:t>28</a:t>
            </a:fld>
            <a:endParaRPr lang="de-DE"/>
          </a:p>
        </p:txBody>
      </p:sp>
      <p:sp>
        <p:nvSpPr>
          <p:cNvPr id="206850" name="Rectangle 2"/>
          <p:cNvSpPr>
            <a:spLocks noGrp="1" noRot="1" noChangeAspect="1" noChangeArrowheads="1" noTextEdit="1"/>
          </p:cNvSpPr>
          <p:nvPr>
            <p:ph type="sldImg"/>
          </p:nvPr>
        </p:nvSpPr>
        <p:spPr>
          <a:xfrm>
            <a:off x="917575" y="744538"/>
            <a:ext cx="4964113" cy="3724275"/>
          </a:xfrm>
          <a:ln/>
        </p:spPr>
      </p:sp>
      <p:sp>
        <p:nvSpPr>
          <p:cNvPr id="206851" name="Rectangle 3"/>
          <p:cNvSpPr>
            <a:spLocks noGrp="1" noChangeArrowheads="1"/>
          </p:cNvSpPr>
          <p:nvPr>
            <p:ph type="body" idx="1"/>
          </p:nvPr>
        </p:nvSpPr>
        <p:spPr/>
        <p:txBody>
          <a:bodyPr/>
          <a:lstStyle/>
          <a:p>
            <a:pPr marL="220597" indent="-220597"/>
            <a:endParaRPr lang="de-DE" dirty="0"/>
          </a:p>
        </p:txBody>
      </p:sp>
    </p:spTree>
    <p:extLst>
      <p:ext uri="{BB962C8B-B14F-4D97-AF65-F5344CB8AC3E}">
        <p14:creationId xmlns:p14="http://schemas.microsoft.com/office/powerpoint/2010/main" val="3217364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2</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endParaRPr lang="de-DE" dirty="0"/>
          </a:p>
        </p:txBody>
      </p:sp>
      <p:sp>
        <p:nvSpPr>
          <p:cNvPr id="5" name="Rechteck 4"/>
          <p:cNvSpPr/>
          <p:nvPr/>
        </p:nvSpPr>
        <p:spPr bwMode="auto">
          <a:xfrm>
            <a:off x="985867" y="5523814"/>
            <a:ext cx="4827531" cy="489044"/>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Gesellschaft besteht gültig, und der aktuelle Handelsregisterauszug und die Statuten sind vollständig und korrekt.</a:t>
            </a:r>
          </a:p>
        </p:txBody>
      </p:sp>
      <p:sp>
        <p:nvSpPr>
          <p:cNvPr id="6" name="Rechteck 5"/>
          <p:cNvSpPr/>
          <p:nvPr/>
        </p:nvSpPr>
        <p:spPr bwMode="auto">
          <a:xfrm>
            <a:off x="985867" y="6082722"/>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Alle für die GESELLSCHAFT verbindlichen Verträge wurden dem Käufer vollständig offengelegt. Es bestehen keine Forderungen oder andere Ansprüche der Gegenparteien, die nicht aus diesen Verträgen hervorgehen.</a:t>
            </a:r>
          </a:p>
        </p:txBody>
      </p:sp>
      <p:sp>
        <p:nvSpPr>
          <p:cNvPr id="8" name="Rechteck 7"/>
          <p:cNvSpPr/>
          <p:nvPr/>
        </p:nvSpPr>
        <p:spPr bwMode="auto">
          <a:xfrm>
            <a:off x="985867" y="6921084"/>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Arbeitnehmerliste – Die GESELLSCHAFT hat keine arbeitsrechtlichen Pflichten gegenüber weiteren Personen. (keine Ansprüche aus nicht abgegoltenen Überstunden etc.)</a:t>
            </a:r>
          </a:p>
        </p:txBody>
      </p:sp>
      <p:sp>
        <p:nvSpPr>
          <p:cNvPr id="9" name="Rechteck 8"/>
          <p:cNvSpPr/>
          <p:nvPr/>
        </p:nvSpPr>
        <p:spPr bwMode="auto">
          <a:xfrm>
            <a:off x="985867" y="7759446"/>
            <a:ext cx="4827531" cy="489044"/>
          </a:xfrm>
          <a:prstGeom prst="rect">
            <a:avLst/>
          </a:prstGeom>
          <a:solidFill>
            <a:srgbClr val="FFC000">
              <a:alpha val="48000"/>
            </a:srgb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im Abschluss ausgewiesenen Forschungs- und Entwicklungskosten sind vollständig werthaltig und es besteht diesbezüglich kein </a:t>
            </a:r>
            <a:r>
              <a:rPr lang="de-DE" sz="1200" dirty="0" err="1"/>
              <a:t>Abschreibebedarf</a:t>
            </a:r>
            <a:r>
              <a:rPr lang="de-DE" sz="1200" dirty="0"/>
              <a:t>.</a:t>
            </a:r>
          </a:p>
        </p:txBody>
      </p:sp>
    </p:spTree>
    <p:extLst>
      <p:ext uri="{BB962C8B-B14F-4D97-AF65-F5344CB8AC3E}">
        <p14:creationId xmlns:p14="http://schemas.microsoft.com/office/powerpoint/2010/main" val="1791775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A17E7-2D73-4CB2-9F4A-AAAD85A9A577}" type="slidenum">
              <a:rPr lang="de-DE"/>
              <a:pPr/>
              <a:t>29</a:t>
            </a:fld>
            <a:endParaRPr lang="de-DE"/>
          </a:p>
        </p:txBody>
      </p:sp>
      <p:sp>
        <p:nvSpPr>
          <p:cNvPr id="206850" name="Rectangle 2"/>
          <p:cNvSpPr>
            <a:spLocks noGrp="1" noRot="1" noChangeAspect="1" noChangeArrowheads="1" noTextEdit="1"/>
          </p:cNvSpPr>
          <p:nvPr>
            <p:ph type="sldImg"/>
          </p:nvPr>
        </p:nvSpPr>
        <p:spPr>
          <a:xfrm>
            <a:off x="917575" y="744538"/>
            <a:ext cx="4964113" cy="3724275"/>
          </a:xfrm>
          <a:ln/>
        </p:spPr>
      </p:sp>
      <p:sp>
        <p:nvSpPr>
          <p:cNvPr id="206851" name="Rectangle 3"/>
          <p:cNvSpPr>
            <a:spLocks noGrp="1" noChangeArrowheads="1"/>
          </p:cNvSpPr>
          <p:nvPr>
            <p:ph type="body" idx="1"/>
          </p:nvPr>
        </p:nvSpPr>
        <p:spPr/>
        <p:txBody>
          <a:bodyPr/>
          <a:lstStyle/>
          <a:p>
            <a:pPr marL="220597" indent="-220597"/>
            <a:endParaRPr lang="de-DE" dirty="0"/>
          </a:p>
        </p:txBody>
      </p:sp>
    </p:spTree>
    <p:extLst>
      <p:ext uri="{BB962C8B-B14F-4D97-AF65-F5344CB8AC3E}">
        <p14:creationId xmlns:p14="http://schemas.microsoft.com/office/powerpoint/2010/main" val="1460620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A17E7-2D73-4CB2-9F4A-AAAD85A9A577}" type="slidenum">
              <a:rPr lang="de-DE"/>
              <a:pPr/>
              <a:t>30</a:t>
            </a:fld>
            <a:endParaRPr lang="de-DE"/>
          </a:p>
        </p:txBody>
      </p:sp>
      <p:sp>
        <p:nvSpPr>
          <p:cNvPr id="206850" name="Rectangle 2"/>
          <p:cNvSpPr>
            <a:spLocks noGrp="1" noRot="1" noChangeAspect="1" noChangeArrowheads="1" noTextEdit="1"/>
          </p:cNvSpPr>
          <p:nvPr>
            <p:ph type="sldImg"/>
          </p:nvPr>
        </p:nvSpPr>
        <p:spPr>
          <a:xfrm>
            <a:off x="917575" y="744538"/>
            <a:ext cx="4964113" cy="3724275"/>
          </a:xfrm>
          <a:ln/>
        </p:spPr>
      </p:sp>
      <p:sp>
        <p:nvSpPr>
          <p:cNvPr id="206851" name="Rectangle 3"/>
          <p:cNvSpPr>
            <a:spLocks noGrp="1" noChangeArrowheads="1"/>
          </p:cNvSpPr>
          <p:nvPr>
            <p:ph type="body" idx="1"/>
          </p:nvPr>
        </p:nvSpPr>
        <p:spPr/>
        <p:txBody>
          <a:bodyPr/>
          <a:lstStyle/>
          <a:p>
            <a:pPr marL="220597" indent="-220597"/>
            <a:endParaRPr lang="de-DE" dirty="0"/>
          </a:p>
        </p:txBody>
      </p:sp>
    </p:spTree>
    <p:extLst>
      <p:ext uri="{BB962C8B-B14F-4D97-AF65-F5344CB8AC3E}">
        <p14:creationId xmlns:p14="http://schemas.microsoft.com/office/powerpoint/2010/main" val="2321233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A17E7-2D73-4CB2-9F4A-AAAD85A9A577}" type="slidenum">
              <a:rPr lang="de-DE"/>
              <a:pPr/>
              <a:t>31</a:t>
            </a:fld>
            <a:endParaRPr lang="de-DE"/>
          </a:p>
        </p:txBody>
      </p:sp>
      <p:sp>
        <p:nvSpPr>
          <p:cNvPr id="206850" name="Rectangle 2"/>
          <p:cNvSpPr>
            <a:spLocks noGrp="1" noRot="1" noChangeAspect="1" noChangeArrowheads="1" noTextEdit="1"/>
          </p:cNvSpPr>
          <p:nvPr>
            <p:ph type="sldImg"/>
          </p:nvPr>
        </p:nvSpPr>
        <p:spPr>
          <a:xfrm>
            <a:off x="917575" y="744538"/>
            <a:ext cx="4964113" cy="3724275"/>
          </a:xfrm>
          <a:ln/>
        </p:spPr>
      </p:sp>
      <p:sp>
        <p:nvSpPr>
          <p:cNvPr id="206851" name="Rectangle 3"/>
          <p:cNvSpPr>
            <a:spLocks noGrp="1" noChangeArrowheads="1"/>
          </p:cNvSpPr>
          <p:nvPr>
            <p:ph type="body" idx="1"/>
          </p:nvPr>
        </p:nvSpPr>
        <p:spPr/>
        <p:txBody>
          <a:bodyPr/>
          <a:lstStyle/>
          <a:p>
            <a:pPr marL="220597" indent="-220597"/>
            <a:endParaRPr lang="de-DE" dirty="0"/>
          </a:p>
        </p:txBody>
      </p:sp>
    </p:spTree>
    <p:extLst>
      <p:ext uri="{BB962C8B-B14F-4D97-AF65-F5344CB8AC3E}">
        <p14:creationId xmlns:p14="http://schemas.microsoft.com/office/powerpoint/2010/main" val="3572261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32</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r>
              <a:rPr lang="de-DE" dirty="0"/>
              <a:t>Ausschlüsse: Alles was dem deal-</a:t>
            </a:r>
            <a:r>
              <a:rPr lang="de-DE" dirty="0" err="1"/>
              <a:t>team</a:t>
            </a:r>
            <a:r>
              <a:rPr lang="de-DE" dirty="0"/>
              <a:t> bekannt ist </a:t>
            </a:r>
          </a:p>
          <a:p>
            <a:r>
              <a:rPr lang="de-DE" dirty="0"/>
              <a:t>UW zahlt der Kunde…</a:t>
            </a:r>
          </a:p>
        </p:txBody>
      </p:sp>
      <p:sp>
        <p:nvSpPr>
          <p:cNvPr id="5" name="Rechteck 4"/>
          <p:cNvSpPr/>
          <p:nvPr/>
        </p:nvSpPr>
        <p:spPr bwMode="auto">
          <a:xfrm>
            <a:off x="985867" y="5523814"/>
            <a:ext cx="4827531" cy="489044"/>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Gesellschaft besteht gültig, und der aktuelle Handelsregisterauszug und die Statuten sind vollständig und korrekt.</a:t>
            </a:r>
          </a:p>
        </p:txBody>
      </p:sp>
      <p:sp>
        <p:nvSpPr>
          <p:cNvPr id="6" name="Rechteck 5"/>
          <p:cNvSpPr/>
          <p:nvPr/>
        </p:nvSpPr>
        <p:spPr bwMode="auto">
          <a:xfrm>
            <a:off x="985867" y="6082722"/>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Alle für die GESELLSCHAFT verbindlichen Verträge wurden dem Käufer vollständig offengelegt. Es bestehen keine Forderungen oder andere Ansprüche der Gegenparteien, die nicht aus diesen Verträgen hervorgehen.</a:t>
            </a:r>
          </a:p>
        </p:txBody>
      </p:sp>
      <p:sp>
        <p:nvSpPr>
          <p:cNvPr id="8" name="Rechteck 7"/>
          <p:cNvSpPr/>
          <p:nvPr/>
        </p:nvSpPr>
        <p:spPr bwMode="auto">
          <a:xfrm>
            <a:off x="985867" y="6921084"/>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Arbeitnehmerliste – Die GESELLSCHAFT hat keine arbeitsrechtlichen Pflichten gegenüber weiteren Personen. (keine Ansprüche aus nicht abgegoltenen Überstunden etc.)</a:t>
            </a:r>
          </a:p>
        </p:txBody>
      </p:sp>
      <p:sp>
        <p:nvSpPr>
          <p:cNvPr id="9" name="Rechteck 8"/>
          <p:cNvSpPr/>
          <p:nvPr/>
        </p:nvSpPr>
        <p:spPr bwMode="auto">
          <a:xfrm>
            <a:off x="985867" y="7759446"/>
            <a:ext cx="4827531" cy="489044"/>
          </a:xfrm>
          <a:prstGeom prst="rect">
            <a:avLst/>
          </a:prstGeom>
          <a:solidFill>
            <a:srgbClr val="FFC000">
              <a:alpha val="48000"/>
            </a:srgb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im Abschluss ausgewiesenen Forschungs- und Entwicklungskosten sind vollständig werthaltig und es besteht diesbezüglich kein </a:t>
            </a:r>
            <a:r>
              <a:rPr lang="de-DE" sz="1200" dirty="0" err="1"/>
              <a:t>Abschreibebedarf</a:t>
            </a:r>
            <a:r>
              <a:rPr lang="de-DE" sz="1200" dirty="0"/>
              <a:t>.</a:t>
            </a:r>
          </a:p>
        </p:txBody>
      </p:sp>
    </p:spTree>
    <p:extLst>
      <p:ext uri="{BB962C8B-B14F-4D97-AF65-F5344CB8AC3E}">
        <p14:creationId xmlns:p14="http://schemas.microsoft.com/office/powerpoint/2010/main" val="708207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33</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r>
              <a:rPr lang="de-DE" dirty="0"/>
              <a:t>Ausschlüsse: Alles was dem deal-</a:t>
            </a:r>
            <a:r>
              <a:rPr lang="de-DE" dirty="0" err="1"/>
              <a:t>team</a:t>
            </a:r>
            <a:r>
              <a:rPr lang="de-DE" dirty="0"/>
              <a:t> bekannt ist </a:t>
            </a:r>
          </a:p>
          <a:p>
            <a:r>
              <a:rPr lang="de-DE" dirty="0"/>
              <a:t>UW zahlt der Kunde…</a:t>
            </a:r>
          </a:p>
        </p:txBody>
      </p:sp>
      <p:sp>
        <p:nvSpPr>
          <p:cNvPr id="5" name="Rechteck 4"/>
          <p:cNvSpPr/>
          <p:nvPr/>
        </p:nvSpPr>
        <p:spPr bwMode="auto">
          <a:xfrm>
            <a:off x="985867" y="5523814"/>
            <a:ext cx="4827531" cy="489044"/>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Gesellschaft besteht gültig, und der aktuelle Handelsregisterauszug und die Statuten sind vollständig und korrekt.</a:t>
            </a:r>
          </a:p>
        </p:txBody>
      </p:sp>
      <p:sp>
        <p:nvSpPr>
          <p:cNvPr id="6" name="Rechteck 5"/>
          <p:cNvSpPr/>
          <p:nvPr/>
        </p:nvSpPr>
        <p:spPr bwMode="auto">
          <a:xfrm>
            <a:off x="985867" y="6082722"/>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Alle für die GESELLSCHAFT verbindlichen Verträge wurden dem Käufer vollständig offengelegt. Es bestehen keine Forderungen oder andere Ansprüche der Gegenparteien, die nicht aus diesen Verträgen hervorgehen.</a:t>
            </a:r>
          </a:p>
        </p:txBody>
      </p:sp>
      <p:sp>
        <p:nvSpPr>
          <p:cNvPr id="8" name="Rechteck 7"/>
          <p:cNvSpPr/>
          <p:nvPr/>
        </p:nvSpPr>
        <p:spPr bwMode="auto">
          <a:xfrm>
            <a:off x="985867" y="6921084"/>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Arbeitnehmerliste – Die GESELLSCHAFT hat keine arbeitsrechtlichen Pflichten gegenüber weiteren Personen. (keine Ansprüche aus nicht abgegoltenen Überstunden etc.)</a:t>
            </a:r>
          </a:p>
        </p:txBody>
      </p:sp>
      <p:sp>
        <p:nvSpPr>
          <p:cNvPr id="9" name="Rechteck 8"/>
          <p:cNvSpPr/>
          <p:nvPr/>
        </p:nvSpPr>
        <p:spPr bwMode="auto">
          <a:xfrm>
            <a:off x="985867" y="7759446"/>
            <a:ext cx="4827531" cy="489044"/>
          </a:xfrm>
          <a:prstGeom prst="rect">
            <a:avLst/>
          </a:prstGeom>
          <a:solidFill>
            <a:srgbClr val="FFC000">
              <a:alpha val="48000"/>
            </a:srgb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im Abschluss ausgewiesenen Forschungs- und Entwicklungskosten sind vollständig werthaltig und es besteht diesbezüglich kein </a:t>
            </a:r>
            <a:r>
              <a:rPr lang="de-DE" sz="1200" dirty="0" err="1"/>
              <a:t>Abschreibebedarf</a:t>
            </a:r>
            <a:r>
              <a:rPr lang="de-DE" sz="1200" dirty="0"/>
              <a:t>.</a:t>
            </a:r>
          </a:p>
        </p:txBody>
      </p:sp>
    </p:spTree>
    <p:extLst>
      <p:ext uri="{BB962C8B-B14F-4D97-AF65-F5344CB8AC3E}">
        <p14:creationId xmlns:p14="http://schemas.microsoft.com/office/powerpoint/2010/main" val="2395611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34</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r>
              <a:rPr lang="de-DE" dirty="0"/>
              <a:t>Ausschlüsse: Alles was dem deal-</a:t>
            </a:r>
            <a:r>
              <a:rPr lang="de-DE" dirty="0" err="1"/>
              <a:t>team</a:t>
            </a:r>
            <a:r>
              <a:rPr lang="de-DE" dirty="0"/>
              <a:t> bekannt ist </a:t>
            </a:r>
          </a:p>
          <a:p>
            <a:r>
              <a:rPr lang="de-DE" dirty="0"/>
              <a:t>UW zahlt der Kunde…</a:t>
            </a:r>
          </a:p>
        </p:txBody>
      </p:sp>
      <p:sp>
        <p:nvSpPr>
          <p:cNvPr id="5" name="Rechteck 4"/>
          <p:cNvSpPr/>
          <p:nvPr/>
        </p:nvSpPr>
        <p:spPr bwMode="auto">
          <a:xfrm>
            <a:off x="985867" y="5523814"/>
            <a:ext cx="4827531" cy="489044"/>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Gesellschaft besteht gültig, und der aktuelle Handelsregisterauszug und die Statuten sind vollständig und korrekt.</a:t>
            </a:r>
          </a:p>
        </p:txBody>
      </p:sp>
      <p:sp>
        <p:nvSpPr>
          <p:cNvPr id="6" name="Rechteck 5"/>
          <p:cNvSpPr/>
          <p:nvPr/>
        </p:nvSpPr>
        <p:spPr bwMode="auto">
          <a:xfrm>
            <a:off x="985867" y="6082722"/>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Alle für die GESELLSCHAFT verbindlichen Verträge wurden dem Käufer vollständig offengelegt. Es bestehen keine Forderungen oder andere Ansprüche der Gegenparteien, die nicht aus diesen Verträgen hervorgehen.</a:t>
            </a:r>
          </a:p>
        </p:txBody>
      </p:sp>
      <p:sp>
        <p:nvSpPr>
          <p:cNvPr id="8" name="Rechteck 7"/>
          <p:cNvSpPr/>
          <p:nvPr/>
        </p:nvSpPr>
        <p:spPr bwMode="auto">
          <a:xfrm>
            <a:off x="985867" y="6921084"/>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Arbeitnehmerliste – Die GESELLSCHAFT hat keine arbeitsrechtlichen Pflichten gegenüber weiteren Personen. (keine Ansprüche aus nicht abgegoltenen Überstunden etc.)</a:t>
            </a:r>
          </a:p>
        </p:txBody>
      </p:sp>
      <p:sp>
        <p:nvSpPr>
          <p:cNvPr id="9" name="Rechteck 8"/>
          <p:cNvSpPr/>
          <p:nvPr/>
        </p:nvSpPr>
        <p:spPr bwMode="auto">
          <a:xfrm>
            <a:off x="985867" y="7759446"/>
            <a:ext cx="4827531" cy="489044"/>
          </a:xfrm>
          <a:prstGeom prst="rect">
            <a:avLst/>
          </a:prstGeom>
          <a:solidFill>
            <a:srgbClr val="FFC000">
              <a:alpha val="48000"/>
            </a:srgb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im Abschluss ausgewiesenen Forschungs- und Entwicklungskosten sind vollständig werthaltig und es besteht diesbezüglich kein </a:t>
            </a:r>
            <a:r>
              <a:rPr lang="de-DE" sz="1200" dirty="0" err="1"/>
              <a:t>Abschreibebedarf</a:t>
            </a:r>
            <a:r>
              <a:rPr lang="de-DE" sz="1200" dirty="0"/>
              <a:t>.</a:t>
            </a:r>
          </a:p>
        </p:txBody>
      </p:sp>
    </p:spTree>
    <p:extLst>
      <p:ext uri="{BB962C8B-B14F-4D97-AF65-F5344CB8AC3E}">
        <p14:creationId xmlns:p14="http://schemas.microsoft.com/office/powerpoint/2010/main" val="85826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3</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endParaRPr lang="de-DE" dirty="0"/>
          </a:p>
        </p:txBody>
      </p:sp>
      <p:sp>
        <p:nvSpPr>
          <p:cNvPr id="5" name="Rechteck 4"/>
          <p:cNvSpPr/>
          <p:nvPr/>
        </p:nvSpPr>
        <p:spPr bwMode="auto">
          <a:xfrm>
            <a:off x="985867" y="5523814"/>
            <a:ext cx="4827531" cy="489044"/>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Gesellschaft besteht gültig, und der aktuelle Handelsregisterauszug und die Statuten sind vollständig und korrekt.</a:t>
            </a:r>
          </a:p>
        </p:txBody>
      </p:sp>
      <p:sp>
        <p:nvSpPr>
          <p:cNvPr id="6" name="Rechteck 5"/>
          <p:cNvSpPr/>
          <p:nvPr/>
        </p:nvSpPr>
        <p:spPr bwMode="auto">
          <a:xfrm>
            <a:off x="985867" y="6082722"/>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Alle für die GESELLSCHAFT verbindlichen Verträge wurden dem Käufer vollständig offengelegt. Es bestehen keine Forderungen oder andere Ansprüche der Gegenparteien, die nicht aus diesen Verträgen hervorgehen.</a:t>
            </a:r>
          </a:p>
        </p:txBody>
      </p:sp>
      <p:sp>
        <p:nvSpPr>
          <p:cNvPr id="8" name="Rechteck 7"/>
          <p:cNvSpPr/>
          <p:nvPr/>
        </p:nvSpPr>
        <p:spPr bwMode="auto">
          <a:xfrm>
            <a:off x="985867" y="6921084"/>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Arbeitnehmerliste – Die GESELLSCHAFT hat keine arbeitsrechtlichen Pflichten gegenüber weiteren Personen. (keine Ansprüche aus nicht abgegoltenen Überstunden etc.)</a:t>
            </a:r>
          </a:p>
        </p:txBody>
      </p:sp>
      <p:sp>
        <p:nvSpPr>
          <p:cNvPr id="9" name="Rechteck 8"/>
          <p:cNvSpPr/>
          <p:nvPr/>
        </p:nvSpPr>
        <p:spPr bwMode="auto">
          <a:xfrm>
            <a:off x="985867" y="7759446"/>
            <a:ext cx="4827531" cy="489044"/>
          </a:xfrm>
          <a:prstGeom prst="rect">
            <a:avLst/>
          </a:prstGeom>
          <a:solidFill>
            <a:srgbClr val="FFC000">
              <a:alpha val="48000"/>
            </a:srgb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im Abschluss ausgewiesenen Forschungs- und Entwicklungskosten sind vollständig werthaltig und es besteht diesbezüglich kein </a:t>
            </a:r>
            <a:r>
              <a:rPr lang="de-DE" sz="1200" dirty="0" err="1"/>
              <a:t>Abschreibebedarf</a:t>
            </a:r>
            <a:r>
              <a:rPr lang="de-DE" sz="1200" dirty="0"/>
              <a:t>.</a:t>
            </a:r>
          </a:p>
        </p:txBody>
      </p:sp>
    </p:spTree>
    <p:extLst>
      <p:ext uri="{BB962C8B-B14F-4D97-AF65-F5344CB8AC3E}">
        <p14:creationId xmlns:p14="http://schemas.microsoft.com/office/powerpoint/2010/main" val="658154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4</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r>
              <a:rPr lang="de-DE" dirty="0"/>
              <a:t>Ausschlüsse: Alles was dem deal-</a:t>
            </a:r>
            <a:r>
              <a:rPr lang="de-DE" dirty="0" err="1"/>
              <a:t>team</a:t>
            </a:r>
            <a:r>
              <a:rPr lang="de-DE" dirty="0"/>
              <a:t> bekannt ist </a:t>
            </a:r>
          </a:p>
          <a:p>
            <a:r>
              <a:rPr lang="de-DE" dirty="0"/>
              <a:t>UW zahlt der Kunde…</a:t>
            </a:r>
          </a:p>
        </p:txBody>
      </p:sp>
      <p:sp>
        <p:nvSpPr>
          <p:cNvPr id="5" name="Rechteck 4"/>
          <p:cNvSpPr/>
          <p:nvPr/>
        </p:nvSpPr>
        <p:spPr bwMode="auto">
          <a:xfrm>
            <a:off x="985867" y="5523814"/>
            <a:ext cx="4827531" cy="489044"/>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Gesellschaft besteht gültig, und der aktuelle Handelsregisterauszug und die Statuten sind vollständig und korrekt.</a:t>
            </a:r>
          </a:p>
        </p:txBody>
      </p:sp>
      <p:sp>
        <p:nvSpPr>
          <p:cNvPr id="6" name="Rechteck 5"/>
          <p:cNvSpPr/>
          <p:nvPr/>
        </p:nvSpPr>
        <p:spPr bwMode="auto">
          <a:xfrm>
            <a:off x="985867" y="6082722"/>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Alle für die GESELLSCHAFT verbindlichen Verträge wurden dem Käufer vollständig offengelegt. Es bestehen keine Forderungen oder andere Ansprüche der Gegenparteien, die nicht aus diesen Verträgen hervorgehen.</a:t>
            </a:r>
          </a:p>
        </p:txBody>
      </p:sp>
      <p:sp>
        <p:nvSpPr>
          <p:cNvPr id="8" name="Rechteck 7"/>
          <p:cNvSpPr/>
          <p:nvPr/>
        </p:nvSpPr>
        <p:spPr bwMode="auto">
          <a:xfrm>
            <a:off x="985867" y="6921084"/>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Arbeitnehmerliste – Die GESELLSCHAFT hat keine arbeitsrechtlichen Pflichten gegenüber weiteren Personen. (keine Ansprüche aus nicht abgegoltenen Überstunden etc.)</a:t>
            </a:r>
          </a:p>
        </p:txBody>
      </p:sp>
      <p:sp>
        <p:nvSpPr>
          <p:cNvPr id="9" name="Rechteck 8"/>
          <p:cNvSpPr/>
          <p:nvPr/>
        </p:nvSpPr>
        <p:spPr bwMode="auto">
          <a:xfrm>
            <a:off x="985867" y="7759446"/>
            <a:ext cx="4827531" cy="489044"/>
          </a:xfrm>
          <a:prstGeom prst="rect">
            <a:avLst/>
          </a:prstGeom>
          <a:solidFill>
            <a:srgbClr val="FFC000">
              <a:alpha val="48000"/>
            </a:srgb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im Abschluss ausgewiesenen Forschungs- und Entwicklungskosten sind vollständig werthaltig und es besteht diesbezüglich kein </a:t>
            </a:r>
            <a:r>
              <a:rPr lang="de-DE" sz="1200" dirty="0" err="1"/>
              <a:t>Abschreibebedarf</a:t>
            </a:r>
            <a:r>
              <a:rPr lang="de-DE" sz="1200" dirty="0"/>
              <a:t>.</a:t>
            </a:r>
          </a:p>
        </p:txBody>
      </p:sp>
    </p:spTree>
    <p:extLst>
      <p:ext uri="{BB962C8B-B14F-4D97-AF65-F5344CB8AC3E}">
        <p14:creationId xmlns:p14="http://schemas.microsoft.com/office/powerpoint/2010/main" val="3408741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5</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endParaRPr lang="de-DE" dirty="0"/>
          </a:p>
        </p:txBody>
      </p:sp>
      <p:sp>
        <p:nvSpPr>
          <p:cNvPr id="5" name="Rechteck 4"/>
          <p:cNvSpPr/>
          <p:nvPr/>
        </p:nvSpPr>
        <p:spPr bwMode="auto">
          <a:xfrm>
            <a:off x="985867" y="5523814"/>
            <a:ext cx="4827531" cy="489044"/>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Gesellschaft besteht gültig, und der aktuelle Handelsregisterauszug und die Statuten sind vollständig und korrekt.</a:t>
            </a:r>
          </a:p>
        </p:txBody>
      </p:sp>
      <p:sp>
        <p:nvSpPr>
          <p:cNvPr id="6" name="Rechteck 5"/>
          <p:cNvSpPr/>
          <p:nvPr/>
        </p:nvSpPr>
        <p:spPr bwMode="auto">
          <a:xfrm>
            <a:off x="985867" y="6082722"/>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Alle für die GESELLSCHAFT verbindlichen Verträge wurden dem Käufer vollständig offengelegt. Es bestehen keine Forderungen oder andere Ansprüche der Gegenparteien, die nicht aus diesen Verträgen hervorgehen.</a:t>
            </a:r>
          </a:p>
        </p:txBody>
      </p:sp>
      <p:sp>
        <p:nvSpPr>
          <p:cNvPr id="8" name="Rechteck 7"/>
          <p:cNvSpPr/>
          <p:nvPr/>
        </p:nvSpPr>
        <p:spPr bwMode="auto">
          <a:xfrm>
            <a:off x="985867" y="6921084"/>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Arbeitnehmerliste – Die GESELLSCHAFT hat keine arbeitsrechtlichen Pflichten gegenüber weiteren Personen. (keine Ansprüche aus nicht abgegoltenen Überstunden etc.)</a:t>
            </a:r>
          </a:p>
        </p:txBody>
      </p:sp>
      <p:sp>
        <p:nvSpPr>
          <p:cNvPr id="9" name="Rechteck 8"/>
          <p:cNvSpPr/>
          <p:nvPr/>
        </p:nvSpPr>
        <p:spPr bwMode="auto">
          <a:xfrm>
            <a:off x="985867" y="7759446"/>
            <a:ext cx="4827531" cy="489044"/>
          </a:xfrm>
          <a:prstGeom prst="rect">
            <a:avLst/>
          </a:prstGeom>
          <a:solidFill>
            <a:srgbClr val="FFC000">
              <a:alpha val="48000"/>
            </a:srgb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im Abschluss ausgewiesenen Forschungs- und Entwicklungskosten sind vollständig werthaltig und es besteht diesbezüglich kein </a:t>
            </a:r>
            <a:r>
              <a:rPr lang="de-DE" sz="1200" dirty="0" err="1"/>
              <a:t>Abschreibebedarf</a:t>
            </a:r>
            <a:r>
              <a:rPr lang="de-DE" sz="1200" dirty="0"/>
              <a:t>.</a:t>
            </a:r>
          </a:p>
        </p:txBody>
      </p:sp>
    </p:spTree>
    <p:extLst>
      <p:ext uri="{BB962C8B-B14F-4D97-AF65-F5344CB8AC3E}">
        <p14:creationId xmlns:p14="http://schemas.microsoft.com/office/powerpoint/2010/main" val="1762574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6</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r>
              <a:rPr lang="de-DE" dirty="0"/>
              <a:t>Der Begriff </a:t>
            </a:r>
            <a:r>
              <a:rPr lang="de-DE" i="1" dirty="0"/>
              <a:t>Due Diligence</a:t>
            </a:r>
            <a:r>
              <a:rPr lang="de-DE" dirty="0"/>
              <a:t> kommt aus dem US-amerikanischen Kapitalmarkt- und Anlegerschutzrecht (</a:t>
            </a:r>
            <a:r>
              <a:rPr lang="de-DE" i="1" dirty="0" err="1"/>
              <a:t>securities</a:t>
            </a:r>
            <a:r>
              <a:rPr lang="de-DE" i="1" dirty="0"/>
              <a:t> </a:t>
            </a:r>
            <a:r>
              <a:rPr lang="de-DE" i="1" dirty="0" err="1"/>
              <a:t>laws</a:t>
            </a:r>
            <a:r>
              <a:rPr lang="de-DE" dirty="0"/>
              <a:t>) und betrifft Haftungsregelungen für die am Handel mit Wertpapieren beteiligten Personen. Der </a:t>
            </a:r>
            <a:r>
              <a:rPr lang="de-DE" i="1" dirty="0"/>
              <a:t>Securities Act</a:t>
            </a:r>
            <a:r>
              <a:rPr lang="de-DE" dirty="0"/>
              <a:t> (SA) von 1933 regelt die erstmalige Ausgabe von Effekten. Gemäß sec. 11(a) SA 1933 haftet auch der testierende Abschlussprüfer gegenüber den Ersterwerbern eines öffentlich angebotenen Wertpapiers für Verluste, die diesen aus dem betreffenden Wertpapier entstehen, wenn die Registrierungsangaben bei der US-Börsenaufsichtsbehörde </a:t>
            </a:r>
            <a:r>
              <a:rPr lang="de-DE" dirty="0">
                <a:hlinkClick r:id="rId3" tooltip="United States Securities and Exchange Commission"/>
              </a:rPr>
              <a:t>SEC</a:t>
            </a:r>
            <a:r>
              <a:rPr lang="de-DE" dirty="0"/>
              <a:t> irreführende Angaben enthielten (Emissionsprospekthaftung). Die sogenannte </a:t>
            </a:r>
            <a:r>
              <a:rPr lang="de-DE" i="1" dirty="0"/>
              <a:t>due </a:t>
            </a:r>
            <a:r>
              <a:rPr lang="de-DE" i="1" dirty="0" err="1"/>
              <a:t>diligence</a:t>
            </a:r>
            <a:r>
              <a:rPr lang="de-DE" i="1" dirty="0"/>
              <a:t> </a:t>
            </a:r>
            <a:r>
              <a:rPr lang="de-DE" i="1" dirty="0" err="1"/>
              <a:t>defense</a:t>
            </a:r>
            <a:r>
              <a:rPr lang="de-DE" dirty="0"/>
              <a:t> bietet dem Abschlussprüfer die Möglichkeit, sich dieser Haftung zu entziehen, wenn er nachweisen kann, dass er die Prüfung mit der angemessenen Sorgfalt (=</a:t>
            </a:r>
            <a:r>
              <a:rPr lang="de-DE" i="1" dirty="0"/>
              <a:t>due </a:t>
            </a:r>
            <a:r>
              <a:rPr lang="de-DE" i="1" dirty="0" err="1"/>
              <a:t>diligence</a:t>
            </a:r>
            <a:r>
              <a:rPr lang="de-DE" dirty="0"/>
              <a:t>) durchgeführt hat. </a:t>
            </a:r>
          </a:p>
          <a:p>
            <a:endParaRPr lang="de-DE" dirty="0"/>
          </a:p>
          <a:p>
            <a:r>
              <a:rPr lang="de-DE" dirty="0"/>
              <a:t>Deutsch =  Die im Verkehr erforderliche Sorgfalt</a:t>
            </a:r>
          </a:p>
        </p:txBody>
      </p:sp>
    </p:spTree>
    <p:extLst>
      <p:ext uri="{BB962C8B-B14F-4D97-AF65-F5344CB8AC3E}">
        <p14:creationId xmlns:p14="http://schemas.microsoft.com/office/powerpoint/2010/main" val="271426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7</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r>
              <a:rPr lang="de-DE" dirty="0"/>
              <a:t>Ausschlüsse: Alles was dem deal-</a:t>
            </a:r>
            <a:r>
              <a:rPr lang="de-DE" dirty="0" err="1"/>
              <a:t>team</a:t>
            </a:r>
            <a:r>
              <a:rPr lang="de-DE" dirty="0"/>
              <a:t> bekannt ist </a:t>
            </a:r>
          </a:p>
          <a:p>
            <a:r>
              <a:rPr lang="de-DE" dirty="0"/>
              <a:t>UW zahlt der Kunde…</a:t>
            </a:r>
          </a:p>
        </p:txBody>
      </p:sp>
      <p:sp>
        <p:nvSpPr>
          <p:cNvPr id="5" name="Rechteck 4"/>
          <p:cNvSpPr/>
          <p:nvPr/>
        </p:nvSpPr>
        <p:spPr bwMode="auto">
          <a:xfrm>
            <a:off x="985867" y="5523814"/>
            <a:ext cx="4827531" cy="489044"/>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Gesellschaft besteht gültig, und der aktuelle Handelsregisterauszug und die Statuten sind vollständig und korrekt.</a:t>
            </a:r>
          </a:p>
        </p:txBody>
      </p:sp>
      <p:sp>
        <p:nvSpPr>
          <p:cNvPr id="6" name="Rechteck 5"/>
          <p:cNvSpPr/>
          <p:nvPr/>
        </p:nvSpPr>
        <p:spPr bwMode="auto">
          <a:xfrm>
            <a:off x="985867" y="6082722"/>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Alle für die GESELLSCHAFT verbindlichen Verträge wurden dem Käufer vollständig offengelegt. Es bestehen keine Forderungen oder andere Ansprüche der Gegenparteien, die nicht aus diesen Verträgen hervorgehen.</a:t>
            </a:r>
          </a:p>
        </p:txBody>
      </p:sp>
      <p:sp>
        <p:nvSpPr>
          <p:cNvPr id="8" name="Rechteck 7"/>
          <p:cNvSpPr/>
          <p:nvPr/>
        </p:nvSpPr>
        <p:spPr bwMode="auto">
          <a:xfrm>
            <a:off x="985867" y="6921084"/>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Arbeitnehmerliste – Die GESELLSCHAFT hat keine arbeitsrechtlichen Pflichten gegenüber weiteren Personen. (keine Ansprüche aus nicht abgegoltenen Überstunden etc.)</a:t>
            </a:r>
          </a:p>
        </p:txBody>
      </p:sp>
      <p:sp>
        <p:nvSpPr>
          <p:cNvPr id="9" name="Rechteck 8"/>
          <p:cNvSpPr/>
          <p:nvPr/>
        </p:nvSpPr>
        <p:spPr bwMode="auto">
          <a:xfrm>
            <a:off x="985867" y="7759446"/>
            <a:ext cx="4827531" cy="489044"/>
          </a:xfrm>
          <a:prstGeom prst="rect">
            <a:avLst/>
          </a:prstGeom>
          <a:solidFill>
            <a:srgbClr val="FFC000">
              <a:alpha val="48000"/>
            </a:srgb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im Abschluss ausgewiesenen Forschungs- und Entwicklungskosten sind vollständig werthaltig und es besteht diesbezüglich kein </a:t>
            </a:r>
            <a:r>
              <a:rPr lang="de-DE" sz="1200" dirty="0" err="1"/>
              <a:t>Abschreibebedarf</a:t>
            </a:r>
            <a:r>
              <a:rPr lang="de-DE" sz="1200" dirty="0"/>
              <a:t>.</a:t>
            </a:r>
          </a:p>
        </p:txBody>
      </p:sp>
    </p:spTree>
    <p:extLst>
      <p:ext uri="{BB962C8B-B14F-4D97-AF65-F5344CB8AC3E}">
        <p14:creationId xmlns:p14="http://schemas.microsoft.com/office/powerpoint/2010/main" val="1008973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3F1485-C810-49CB-B017-F76A70D1DDD1}" type="slidenum">
              <a:rPr lang="de-DE"/>
              <a:pPr/>
              <a:t>8</a:t>
            </a:fld>
            <a:endParaRPr lang="de-DE"/>
          </a:p>
        </p:txBody>
      </p:sp>
      <p:sp>
        <p:nvSpPr>
          <p:cNvPr id="208898" name="Rectangle 2"/>
          <p:cNvSpPr>
            <a:spLocks noGrp="1" noRot="1" noChangeAspect="1" noChangeArrowheads="1" noTextEdit="1"/>
          </p:cNvSpPr>
          <p:nvPr>
            <p:ph type="sldImg"/>
          </p:nvPr>
        </p:nvSpPr>
        <p:spPr>
          <a:xfrm>
            <a:off x="917575" y="744538"/>
            <a:ext cx="4964113" cy="3724275"/>
          </a:xfrm>
          <a:ln/>
        </p:spPr>
      </p:sp>
      <p:sp>
        <p:nvSpPr>
          <p:cNvPr id="208899" name="Rectangle 3"/>
          <p:cNvSpPr>
            <a:spLocks noGrp="1" noChangeArrowheads="1"/>
          </p:cNvSpPr>
          <p:nvPr>
            <p:ph type="body" idx="1"/>
          </p:nvPr>
        </p:nvSpPr>
        <p:spPr/>
        <p:txBody>
          <a:bodyPr/>
          <a:lstStyle/>
          <a:p>
            <a:endParaRPr lang="de-DE" dirty="0"/>
          </a:p>
        </p:txBody>
      </p:sp>
      <p:sp>
        <p:nvSpPr>
          <p:cNvPr id="5" name="Rechteck 4"/>
          <p:cNvSpPr/>
          <p:nvPr/>
        </p:nvSpPr>
        <p:spPr bwMode="auto">
          <a:xfrm>
            <a:off x="985867" y="5523814"/>
            <a:ext cx="4827531" cy="489044"/>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Gesellschaft besteht gültig, und der aktuelle Handelsregisterauszug und die Statuten sind vollständig und korrekt.</a:t>
            </a:r>
          </a:p>
        </p:txBody>
      </p:sp>
      <p:sp>
        <p:nvSpPr>
          <p:cNvPr id="6" name="Rechteck 5"/>
          <p:cNvSpPr/>
          <p:nvPr/>
        </p:nvSpPr>
        <p:spPr bwMode="auto">
          <a:xfrm>
            <a:off x="985867" y="6082722"/>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Alle für die GESELLSCHAFT verbindlichen Verträge wurden dem Käufer vollständig offengelegt. Es bestehen keine Forderungen oder andere Ansprüche der Gegenparteien, die nicht aus diesen Verträgen hervorgehen.</a:t>
            </a:r>
          </a:p>
        </p:txBody>
      </p:sp>
      <p:sp>
        <p:nvSpPr>
          <p:cNvPr id="8" name="Rechteck 7"/>
          <p:cNvSpPr/>
          <p:nvPr/>
        </p:nvSpPr>
        <p:spPr bwMode="auto">
          <a:xfrm>
            <a:off x="985867" y="6921084"/>
            <a:ext cx="4827531" cy="698635"/>
          </a:xfrm>
          <a:prstGeom prst="rect">
            <a:avLst/>
          </a:prstGeom>
          <a:solidFill>
            <a:schemeClr val="accent1">
              <a:alpha val="48000"/>
            </a:scheme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Arbeitnehmerliste – Die GESELLSCHAFT hat keine arbeitsrechtlichen Pflichten gegenüber weiteren Personen. (keine Ansprüche aus nicht abgegoltenen Überstunden etc.)</a:t>
            </a:r>
          </a:p>
        </p:txBody>
      </p:sp>
      <p:sp>
        <p:nvSpPr>
          <p:cNvPr id="9" name="Rechteck 8"/>
          <p:cNvSpPr/>
          <p:nvPr/>
        </p:nvSpPr>
        <p:spPr bwMode="auto">
          <a:xfrm>
            <a:off x="985867" y="7759446"/>
            <a:ext cx="4827531" cy="489044"/>
          </a:xfrm>
          <a:prstGeom prst="rect">
            <a:avLst/>
          </a:prstGeom>
          <a:solidFill>
            <a:srgbClr val="FFC000">
              <a:alpha val="48000"/>
            </a:srgbClr>
          </a:solidFill>
          <a:ln w="9525" cap="flat" cmpd="sng" algn="ctr">
            <a:noFill/>
            <a:prstDash val="solid"/>
            <a:round/>
            <a:headEnd type="none" w="med" len="med"/>
            <a:tailEnd type="none" w="med" len="med"/>
          </a:ln>
          <a:effectLst/>
        </p:spPr>
        <p:txBody>
          <a:bodyPr vert="horz" wrap="square" lIns="88239" tIns="44120" rIns="88239" bIns="44120" numCol="1" rtlCol="0" anchor="ctr" anchorCtr="0" compatLnSpc="1">
            <a:prstTxWarp prst="textNoShape">
              <a:avLst/>
            </a:prstTxWarp>
          </a:bodyPr>
          <a:lstStyle/>
          <a:p>
            <a:pPr defTabSz="882389"/>
            <a:r>
              <a:rPr lang="de-DE" sz="1200" dirty="0"/>
              <a:t>Die im Abschluss ausgewiesenen Forschungs- und Entwicklungskosten sind vollständig werthaltig und es besteht diesbezüglich kein </a:t>
            </a:r>
            <a:r>
              <a:rPr lang="de-DE" sz="1200" dirty="0" err="1"/>
              <a:t>Abschreibebedarf</a:t>
            </a:r>
            <a:r>
              <a:rPr lang="de-DE" sz="1200" dirty="0"/>
              <a:t>.</a:t>
            </a:r>
          </a:p>
        </p:txBody>
      </p:sp>
    </p:spTree>
    <p:extLst>
      <p:ext uri="{BB962C8B-B14F-4D97-AF65-F5344CB8AC3E}">
        <p14:creationId xmlns:p14="http://schemas.microsoft.com/office/powerpoint/2010/main" val="1514279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04450" name="Picture 2" descr="BG_kleist_titel"/>
          <p:cNvPicPr>
            <a:picLocks noChangeAspect="1" noChangeArrowheads="1"/>
          </p:cNvPicPr>
          <p:nvPr/>
        </p:nvPicPr>
        <p:blipFill>
          <a:blip r:embed="rId2" cstate="print"/>
          <a:srcRect/>
          <a:stretch>
            <a:fillRect/>
          </a:stretch>
        </p:blipFill>
        <p:spPr bwMode="auto">
          <a:xfrm>
            <a:off x="0" y="0"/>
            <a:ext cx="9144000" cy="6865938"/>
          </a:xfrm>
          <a:prstGeom prst="rect">
            <a:avLst/>
          </a:prstGeom>
          <a:noFill/>
        </p:spPr>
      </p:pic>
      <p:sp>
        <p:nvSpPr>
          <p:cNvPr id="104451" name="Rectangle 3"/>
          <p:cNvSpPr>
            <a:spLocks noGrp="1" noChangeArrowheads="1"/>
          </p:cNvSpPr>
          <p:nvPr>
            <p:ph type="ctrTitle"/>
          </p:nvPr>
        </p:nvSpPr>
        <p:spPr>
          <a:xfrm>
            <a:off x="596900" y="2222500"/>
            <a:ext cx="7772400" cy="1143000"/>
          </a:xfrm>
          <a:noFill/>
        </p:spPr>
        <p:txBody>
          <a:bodyPr anchor="ctr"/>
          <a:lstStyle>
            <a:lvl1pPr>
              <a:defRPr sz="3600"/>
            </a:lvl1pPr>
          </a:lstStyle>
          <a:p>
            <a:r>
              <a:rPr lang="de-DE"/>
              <a:t>Titelmasterformat durch Klicken bearbeiten</a:t>
            </a:r>
          </a:p>
        </p:txBody>
      </p:sp>
      <p:sp>
        <p:nvSpPr>
          <p:cNvPr id="104452" name="Rectangle 4"/>
          <p:cNvSpPr>
            <a:spLocks noGrp="1" noChangeArrowheads="1"/>
          </p:cNvSpPr>
          <p:nvPr>
            <p:ph type="subTitle" idx="1"/>
          </p:nvPr>
        </p:nvSpPr>
        <p:spPr>
          <a:xfrm>
            <a:off x="609600" y="3556000"/>
            <a:ext cx="7772400" cy="1524000"/>
          </a:xfrm>
        </p:spPr>
        <p:txBody>
          <a:bodyPr/>
          <a:lstStyle>
            <a:lvl1pPr marL="0" indent="0">
              <a:buFont typeface="Wingdings" pitchFamily="2" charset="2"/>
              <a:buNone/>
              <a:defRPr>
                <a:solidFill>
                  <a:srgbClr val="DD6021"/>
                </a:solidFill>
              </a:defRPr>
            </a:lvl1pPr>
          </a:lstStyle>
          <a:p>
            <a:r>
              <a:rPr lang="de-DE"/>
              <a:t>Formatvorlage des Untertitelmasters durch Klicken bearbeiten</a:t>
            </a:r>
          </a:p>
        </p:txBody>
      </p:sp>
      <p:sp>
        <p:nvSpPr>
          <p:cNvPr id="104453" name="Rectangle 5"/>
          <p:cNvSpPr>
            <a:spLocks noGrp="1" noChangeArrowheads="1"/>
          </p:cNvSpPr>
          <p:nvPr>
            <p:ph type="dt" sz="half" idx="2"/>
          </p:nvPr>
        </p:nvSpPr>
        <p:spPr bwMode="auto">
          <a:xfrm>
            <a:off x="685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latin typeface="+mn-lt"/>
              </a:defRPr>
            </a:lvl1pPr>
          </a:lstStyle>
          <a:p>
            <a:endParaRPr lang="de-DE">
              <a:solidFill>
                <a:srgbClr val="000000"/>
              </a:solidFill>
            </a:endParaRPr>
          </a:p>
        </p:txBody>
      </p:sp>
      <p:sp>
        <p:nvSpPr>
          <p:cNvPr id="104454" name="Rectangle 6"/>
          <p:cNvSpPr>
            <a:spLocks noGrp="1" noChangeArrowheads="1"/>
          </p:cNvSpPr>
          <p:nvPr>
            <p:ph type="ftr" sz="quarter" idx="3"/>
          </p:nvPr>
        </p:nvSpPr>
        <p:spPr>
          <a:xfrm>
            <a:off x="3124200" y="6248400"/>
            <a:ext cx="2895600" cy="457200"/>
          </a:xfrm>
          <a:prstGeom prst="rect">
            <a:avLst/>
          </a:prstGeom>
        </p:spPr>
        <p:txBody>
          <a:bodyPr/>
          <a:lstStyle>
            <a:lvl1pPr>
              <a:defRPr sz="1400">
                <a:solidFill>
                  <a:schemeClr val="tx1"/>
                </a:solidFill>
              </a:defRPr>
            </a:lvl1pPr>
          </a:lstStyle>
          <a:p>
            <a:r>
              <a:rPr lang="de-DE" dirty="0">
                <a:solidFill>
                  <a:srgbClr val="000000"/>
                </a:solidFill>
              </a:rPr>
              <a:t>2018 © Kleist                                             Prof. Dr. Martin Schulze Schwienhorst</a:t>
            </a:r>
          </a:p>
        </p:txBody>
      </p:sp>
      <p:sp>
        <p:nvSpPr>
          <p:cNvPr id="104455" name="Rectangle 7"/>
          <p:cNvSpPr>
            <a:spLocks noGrp="1" noChangeArrowheads="1"/>
          </p:cNvSpPr>
          <p:nvPr>
            <p:ph type="sldNum" sz="quarter" idx="4"/>
          </p:nvPr>
        </p:nvSpPr>
        <p:spPr bwMode="auto">
          <a:xfrm>
            <a:off x="65532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latin typeface="+mn-lt"/>
              </a:defRPr>
            </a:lvl1pPr>
          </a:lstStyle>
          <a:p>
            <a:fld id="{CA1090CA-DD08-47B7-898F-EECB26C2B310}" type="slidenum">
              <a:rPr lang="de-DE">
                <a:solidFill>
                  <a:srgbClr val="000000"/>
                </a:solidFill>
              </a:rPr>
              <a:pPr/>
              <a:t>‹Nr.›</a:t>
            </a:fld>
            <a:endParaRPr lang="de-DE">
              <a:solidFill>
                <a:srgbClr val="000000"/>
              </a:solidFill>
            </a:endParaRPr>
          </a:p>
        </p:txBody>
      </p:sp>
      <p:sp>
        <p:nvSpPr>
          <p:cNvPr id="104456" name="Line 8"/>
          <p:cNvSpPr>
            <a:spLocks noChangeShapeType="1"/>
          </p:cNvSpPr>
          <p:nvPr/>
        </p:nvSpPr>
        <p:spPr bwMode="auto">
          <a:xfrm>
            <a:off x="685800" y="1219200"/>
            <a:ext cx="7772400" cy="0"/>
          </a:xfrm>
          <a:prstGeom prst="line">
            <a:avLst/>
          </a:prstGeom>
          <a:noFill/>
          <a:ln w="9525">
            <a:solidFill>
              <a:schemeClr val="bg1"/>
            </a:solidFill>
            <a:prstDash val="sysDot"/>
            <a:round/>
            <a:headEnd/>
            <a:tailEnd/>
          </a:ln>
          <a:effectLst/>
        </p:spPr>
        <p:txBody>
          <a:bodyPr wrap="none" anchor="ctr"/>
          <a:lstStyle/>
          <a:p>
            <a:endParaRPr lang="de-DE">
              <a:solidFill>
                <a:srgbClr val="000000"/>
              </a:solidFill>
            </a:endParaRPr>
          </a:p>
        </p:txBody>
      </p:sp>
      <p:pic>
        <p:nvPicPr>
          <p:cNvPr id="104457" name="Picture 9" descr="BG_kleist_titel"/>
          <p:cNvPicPr>
            <a:picLocks noChangeAspect="1" noChangeArrowheads="1"/>
          </p:cNvPicPr>
          <p:nvPr userDrawn="1"/>
        </p:nvPicPr>
        <p:blipFill>
          <a:blip r:embed="rId2" cstate="print"/>
          <a:srcRect/>
          <a:stretch>
            <a:fillRect/>
          </a:stretch>
        </p:blipFill>
        <p:spPr bwMode="auto">
          <a:xfrm>
            <a:off x="0" y="0"/>
            <a:ext cx="9144000" cy="6865938"/>
          </a:xfrm>
          <a:prstGeom prst="rect">
            <a:avLst/>
          </a:prstGeom>
          <a:noFill/>
        </p:spPr>
      </p:pic>
      <p:sp>
        <p:nvSpPr>
          <p:cNvPr id="104458" name="Line 10"/>
          <p:cNvSpPr>
            <a:spLocks noChangeShapeType="1"/>
          </p:cNvSpPr>
          <p:nvPr userDrawn="1"/>
        </p:nvSpPr>
        <p:spPr bwMode="auto">
          <a:xfrm>
            <a:off x="685800" y="1219200"/>
            <a:ext cx="7772400" cy="0"/>
          </a:xfrm>
          <a:prstGeom prst="line">
            <a:avLst/>
          </a:prstGeom>
          <a:noFill/>
          <a:ln w="9525">
            <a:solidFill>
              <a:schemeClr val="bg1"/>
            </a:solidFill>
            <a:prstDash val="sysDot"/>
            <a:round/>
            <a:headEnd/>
            <a:tailEnd/>
          </a:ln>
          <a:effectLst/>
        </p:spPr>
        <p:txBody>
          <a:bodyPr wrap="none" anchor="ctr"/>
          <a:lstStyle/>
          <a:p>
            <a:endParaRPr lang="de-DE">
              <a:solidFill>
                <a:srgbClr val="000000"/>
              </a:solidFill>
            </a:endParaRPr>
          </a:p>
        </p:txBody>
      </p:sp>
    </p:spTree>
    <p:extLst>
      <p:ext uri="{BB962C8B-B14F-4D97-AF65-F5344CB8AC3E}">
        <p14:creationId xmlns:p14="http://schemas.microsoft.com/office/powerpoint/2010/main" val="266883071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3"/>
          <p:cNvSpPr txBox="1">
            <a:spLocks/>
          </p:cNvSpPr>
          <p:nvPr userDrawn="1"/>
        </p:nvSpPr>
        <p:spPr>
          <a:xfrm>
            <a:off x="7884368" y="6417128"/>
            <a:ext cx="722040" cy="457200"/>
          </a:xfrm>
          <a:prstGeom prst="rect">
            <a:avLst/>
          </a:prstGeom>
        </p:spPr>
        <p:txBody>
          <a:bodyPr/>
          <a:lstStyle>
            <a:defPPr>
              <a:defRPr lang="de-DE"/>
            </a:defPPr>
            <a:lvl1pPr algn="l" rtl="0" eaLnBrk="0" fontAlgn="base" hangingPunct="0">
              <a:spcBef>
                <a:spcPct val="0"/>
              </a:spcBef>
              <a:spcAft>
                <a:spcPct val="0"/>
              </a:spcAft>
              <a:defRPr lang="de-DE" sz="1000" kern="1200" dirty="0" smtClean="0">
                <a:solidFill>
                  <a:srgbClr val="000066"/>
                </a:solidFill>
                <a:latin typeface="+mn-lt"/>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r"/>
            <a:fld id="{AC224F87-64A0-4885-A339-ACC6D622E434}" type="slidenum">
              <a:rPr lang="de-DE" smtClean="0"/>
              <a:t>‹Nr.›</a:t>
            </a:fld>
            <a:endParaRPr lang="de-DE" dirty="0"/>
          </a:p>
        </p:txBody>
      </p:sp>
    </p:spTree>
    <p:extLst>
      <p:ext uri="{BB962C8B-B14F-4D97-AF65-F5344CB8AC3E}">
        <p14:creationId xmlns:p14="http://schemas.microsoft.com/office/powerpoint/2010/main" val="326803023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557338"/>
            <a:ext cx="1943100" cy="453866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1557338"/>
            <a:ext cx="5676900" cy="4538662"/>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3"/>
          <p:cNvSpPr txBox="1">
            <a:spLocks/>
          </p:cNvSpPr>
          <p:nvPr userDrawn="1"/>
        </p:nvSpPr>
        <p:spPr>
          <a:xfrm>
            <a:off x="7884368" y="6417128"/>
            <a:ext cx="722040" cy="457200"/>
          </a:xfrm>
          <a:prstGeom prst="rect">
            <a:avLst/>
          </a:prstGeom>
        </p:spPr>
        <p:txBody>
          <a:bodyPr/>
          <a:lstStyle>
            <a:defPPr>
              <a:defRPr lang="de-DE"/>
            </a:defPPr>
            <a:lvl1pPr algn="l" rtl="0" eaLnBrk="0" fontAlgn="base" hangingPunct="0">
              <a:spcBef>
                <a:spcPct val="0"/>
              </a:spcBef>
              <a:spcAft>
                <a:spcPct val="0"/>
              </a:spcAft>
              <a:defRPr lang="de-DE" sz="1000" kern="1200" dirty="0" smtClean="0">
                <a:solidFill>
                  <a:srgbClr val="000066"/>
                </a:solidFill>
                <a:latin typeface="+mn-lt"/>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r"/>
            <a:fld id="{AC224F87-64A0-4885-A339-ACC6D622E434}" type="slidenum">
              <a:rPr lang="de-DE" smtClean="0"/>
              <a:t>‹Nr.›</a:t>
            </a:fld>
            <a:endParaRPr lang="de-DE" dirty="0"/>
          </a:p>
        </p:txBody>
      </p:sp>
    </p:spTree>
    <p:extLst>
      <p:ext uri="{BB962C8B-B14F-4D97-AF65-F5344CB8AC3E}">
        <p14:creationId xmlns:p14="http://schemas.microsoft.com/office/powerpoint/2010/main" val="89625803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8" y="2420888"/>
            <a:ext cx="7829550" cy="3657600"/>
          </a:xfrm>
        </p:spPr>
        <p:txBody>
          <a:bodyPr/>
          <a:lstStyle>
            <a:lvl1pPr marL="190500" indent="-190500">
              <a:buNone/>
              <a:defRPr/>
            </a:lvl1pPr>
          </a:lstStyle>
          <a:p>
            <a:pPr lvl="0"/>
            <a:r>
              <a:rPr lang="de-DE"/>
              <a:t>Textmasterformate durch Klicken bearbeiten</a:t>
            </a:r>
          </a:p>
        </p:txBody>
      </p:sp>
      <p:sp>
        <p:nvSpPr>
          <p:cNvPr id="8" name="Fußzeilenplatzhalter 3"/>
          <p:cNvSpPr txBox="1">
            <a:spLocks/>
          </p:cNvSpPr>
          <p:nvPr userDrawn="1"/>
        </p:nvSpPr>
        <p:spPr>
          <a:xfrm>
            <a:off x="7884368" y="6417128"/>
            <a:ext cx="722040" cy="457200"/>
          </a:xfrm>
          <a:prstGeom prst="rect">
            <a:avLst/>
          </a:prstGeom>
        </p:spPr>
        <p:txBody>
          <a:bodyPr/>
          <a:lstStyle>
            <a:defPPr>
              <a:defRPr lang="de-DE"/>
            </a:defPPr>
            <a:lvl1pPr algn="l" rtl="0" eaLnBrk="0" fontAlgn="base" hangingPunct="0">
              <a:spcBef>
                <a:spcPct val="0"/>
              </a:spcBef>
              <a:spcAft>
                <a:spcPct val="0"/>
              </a:spcAft>
              <a:defRPr lang="de-DE" sz="1000" kern="1200" dirty="0" smtClean="0">
                <a:solidFill>
                  <a:srgbClr val="000066"/>
                </a:solidFill>
                <a:latin typeface="+mn-lt"/>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r"/>
            <a:fld id="{AC224F87-64A0-4885-A339-ACC6D622E434}" type="slidenum">
              <a:rPr lang="de-DE" smtClean="0"/>
              <a:t>‹Nr.›</a:t>
            </a:fld>
            <a:endParaRPr lang="de-DE" dirty="0"/>
          </a:p>
        </p:txBody>
      </p:sp>
    </p:spTree>
    <p:extLst>
      <p:ext uri="{BB962C8B-B14F-4D97-AF65-F5344CB8AC3E}">
        <p14:creationId xmlns:p14="http://schemas.microsoft.com/office/powerpoint/2010/main" val="62088376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83568" y="2420888"/>
            <a:ext cx="7829550" cy="3657600"/>
          </a:xfrm>
        </p:spPr>
        <p:txBody>
          <a:bodyPr/>
          <a:lstStyle>
            <a:lvl1pPr marL="190500" indent="-190500">
              <a:buNone/>
              <a:defRPr/>
            </a:lvl1pPr>
          </a:lstStyle>
          <a:p>
            <a:pPr lvl="0"/>
            <a:r>
              <a:rPr lang="de-DE"/>
              <a:t>Textmasterformate durch Klicken bearbeiten</a:t>
            </a:r>
          </a:p>
        </p:txBody>
      </p:sp>
      <p:sp>
        <p:nvSpPr>
          <p:cNvPr id="10" name="Fußzeilenplatzhalter 3"/>
          <p:cNvSpPr txBox="1">
            <a:spLocks/>
          </p:cNvSpPr>
          <p:nvPr userDrawn="1"/>
        </p:nvSpPr>
        <p:spPr>
          <a:xfrm>
            <a:off x="7884368" y="6417128"/>
            <a:ext cx="722040" cy="457200"/>
          </a:xfrm>
          <a:prstGeom prst="rect">
            <a:avLst/>
          </a:prstGeom>
        </p:spPr>
        <p:txBody>
          <a:bodyPr/>
          <a:lstStyle>
            <a:defPPr>
              <a:defRPr lang="de-DE"/>
            </a:defPPr>
            <a:lvl1pPr algn="l" rtl="0" eaLnBrk="0" fontAlgn="base" hangingPunct="0">
              <a:spcBef>
                <a:spcPct val="0"/>
              </a:spcBef>
              <a:spcAft>
                <a:spcPct val="0"/>
              </a:spcAft>
              <a:defRPr lang="de-DE" sz="1000" kern="1200" dirty="0" smtClean="0">
                <a:solidFill>
                  <a:srgbClr val="000066"/>
                </a:solidFill>
                <a:latin typeface="+mn-lt"/>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r"/>
            <a:fld id="{AC224F87-64A0-4885-A339-ACC6D622E434}" type="slidenum">
              <a:rPr lang="de-DE" smtClean="0"/>
              <a:t>‹Nr.›</a:t>
            </a:fld>
            <a:endParaRPr lang="de-DE"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3"/>
          <p:cNvSpPr txBox="1">
            <a:spLocks/>
          </p:cNvSpPr>
          <p:nvPr userDrawn="1"/>
        </p:nvSpPr>
        <p:spPr>
          <a:xfrm>
            <a:off x="7884368" y="6417128"/>
            <a:ext cx="722040" cy="457200"/>
          </a:xfrm>
          <a:prstGeom prst="rect">
            <a:avLst/>
          </a:prstGeom>
        </p:spPr>
        <p:txBody>
          <a:bodyPr/>
          <a:lstStyle>
            <a:defPPr>
              <a:defRPr lang="de-DE"/>
            </a:defPPr>
            <a:lvl1pPr algn="l" rtl="0" eaLnBrk="0" fontAlgn="base" hangingPunct="0">
              <a:spcBef>
                <a:spcPct val="0"/>
              </a:spcBef>
              <a:spcAft>
                <a:spcPct val="0"/>
              </a:spcAft>
              <a:defRPr lang="de-DE" sz="1000" kern="1200" dirty="0" smtClean="0">
                <a:solidFill>
                  <a:srgbClr val="000066"/>
                </a:solidFill>
                <a:latin typeface="+mn-lt"/>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r"/>
            <a:fld id="{AC224F87-64A0-4885-A339-ACC6D622E434}" type="slidenum">
              <a:rPr lang="de-DE" smtClean="0"/>
              <a:t>‹Nr.›</a:t>
            </a:fld>
            <a:endParaRPr lang="de-DE" dirty="0"/>
          </a:p>
        </p:txBody>
      </p:sp>
    </p:spTree>
    <p:extLst>
      <p:ext uri="{BB962C8B-B14F-4D97-AF65-F5344CB8AC3E}">
        <p14:creationId xmlns:p14="http://schemas.microsoft.com/office/powerpoint/2010/main" val="347668785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6" name="Fußzeilenplatzhalter 3"/>
          <p:cNvSpPr txBox="1">
            <a:spLocks/>
          </p:cNvSpPr>
          <p:nvPr userDrawn="1"/>
        </p:nvSpPr>
        <p:spPr>
          <a:xfrm>
            <a:off x="7884368" y="6417128"/>
            <a:ext cx="722040" cy="457200"/>
          </a:xfrm>
          <a:prstGeom prst="rect">
            <a:avLst/>
          </a:prstGeom>
        </p:spPr>
        <p:txBody>
          <a:bodyPr/>
          <a:lstStyle>
            <a:defPPr>
              <a:defRPr lang="de-DE"/>
            </a:defPPr>
            <a:lvl1pPr algn="l" rtl="0" eaLnBrk="0" fontAlgn="base" hangingPunct="0">
              <a:spcBef>
                <a:spcPct val="0"/>
              </a:spcBef>
              <a:spcAft>
                <a:spcPct val="0"/>
              </a:spcAft>
              <a:defRPr lang="de-DE" sz="1000" kern="1200" dirty="0" smtClean="0">
                <a:solidFill>
                  <a:srgbClr val="000066"/>
                </a:solidFill>
                <a:latin typeface="+mn-lt"/>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r"/>
            <a:fld id="{AC224F87-64A0-4885-A339-ACC6D622E434}" type="slidenum">
              <a:rPr lang="de-DE" smtClean="0"/>
              <a:t>‹Nr.›</a:t>
            </a:fld>
            <a:endParaRPr lang="de-DE" dirty="0"/>
          </a:p>
        </p:txBody>
      </p:sp>
    </p:spTree>
    <p:extLst>
      <p:ext uri="{BB962C8B-B14F-4D97-AF65-F5344CB8AC3E}">
        <p14:creationId xmlns:p14="http://schemas.microsoft.com/office/powerpoint/2010/main" val="247673760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2205038"/>
            <a:ext cx="3810000" cy="389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2205038"/>
            <a:ext cx="3810000" cy="3890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3"/>
          <p:cNvSpPr txBox="1">
            <a:spLocks/>
          </p:cNvSpPr>
          <p:nvPr userDrawn="1"/>
        </p:nvSpPr>
        <p:spPr>
          <a:xfrm>
            <a:off x="7884368" y="6417128"/>
            <a:ext cx="722040" cy="457200"/>
          </a:xfrm>
          <a:prstGeom prst="rect">
            <a:avLst/>
          </a:prstGeom>
        </p:spPr>
        <p:txBody>
          <a:bodyPr/>
          <a:lstStyle>
            <a:defPPr>
              <a:defRPr lang="de-DE"/>
            </a:defPPr>
            <a:lvl1pPr algn="l" rtl="0" eaLnBrk="0" fontAlgn="base" hangingPunct="0">
              <a:spcBef>
                <a:spcPct val="0"/>
              </a:spcBef>
              <a:spcAft>
                <a:spcPct val="0"/>
              </a:spcAft>
              <a:defRPr lang="de-DE" sz="1000" kern="1200" dirty="0" smtClean="0">
                <a:solidFill>
                  <a:srgbClr val="000066"/>
                </a:solidFill>
                <a:latin typeface="+mn-lt"/>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r"/>
            <a:fld id="{AC224F87-64A0-4885-A339-ACC6D622E434}" type="slidenum">
              <a:rPr lang="de-DE" smtClean="0"/>
              <a:t>‹Nr.›</a:t>
            </a:fld>
            <a:endParaRPr lang="de-DE" dirty="0"/>
          </a:p>
        </p:txBody>
      </p:sp>
    </p:spTree>
    <p:extLst>
      <p:ext uri="{BB962C8B-B14F-4D97-AF65-F5344CB8AC3E}">
        <p14:creationId xmlns:p14="http://schemas.microsoft.com/office/powerpoint/2010/main" val="307647003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9" name="Fußzeilenplatzhalter 3"/>
          <p:cNvSpPr txBox="1">
            <a:spLocks/>
          </p:cNvSpPr>
          <p:nvPr userDrawn="1"/>
        </p:nvSpPr>
        <p:spPr>
          <a:xfrm>
            <a:off x="7884368" y="6417128"/>
            <a:ext cx="722040" cy="457200"/>
          </a:xfrm>
          <a:prstGeom prst="rect">
            <a:avLst/>
          </a:prstGeom>
        </p:spPr>
        <p:txBody>
          <a:bodyPr/>
          <a:lstStyle>
            <a:defPPr>
              <a:defRPr lang="de-DE"/>
            </a:defPPr>
            <a:lvl1pPr algn="l" rtl="0" eaLnBrk="0" fontAlgn="base" hangingPunct="0">
              <a:spcBef>
                <a:spcPct val="0"/>
              </a:spcBef>
              <a:spcAft>
                <a:spcPct val="0"/>
              </a:spcAft>
              <a:defRPr lang="de-DE" sz="1000" kern="1200" dirty="0" smtClean="0">
                <a:solidFill>
                  <a:srgbClr val="000066"/>
                </a:solidFill>
                <a:latin typeface="+mn-lt"/>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r"/>
            <a:fld id="{AC224F87-64A0-4885-A339-ACC6D622E434}" type="slidenum">
              <a:rPr lang="de-DE" smtClean="0"/>
              <a:t>‹Nr.›</a:t>
            </a:fld>
            <a:endParaRPr lang="de-DE" dirty="0"/>
          </a:p>
        </p:txBody>
      </p:sp>
    </p:spTree>
    <p:extLst>
      <p:ext uri="{BB962C8B-B14F-4D97-AF65-F5344CB8AC3E}">
        <p14:creationId xmlns:p14="http://schemas.microsoft.com/office/powerpoint/2010/main" val="197452996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5" name="Fußzeilenplatzhalter 3"/>
          <p:cNvSpPr txBox="1">
            <a:spLocks/>
          </p:cNvSpPr>
          <p:nvPr userDrawn="1"/>
        </p:nvSpPr>
        <p:spPr>
          <a:xfrm>
            <a:off x="7884368" y="6417128"/>
            <a:ext cx="722040" cy="457200"/>
          </a:xfrm>
          <a:prstGeom prst="rect">
            <a:avLst/>
          </a:prstGeom>
        </p:spPr>
        <p:txBody>
          <a:bodyPr/>
          <a:lstStyle>
            <a:defPPr>
              <a:defRPr lang="de-DE"/>
            </a:defPPr>
            <a:lvl1pPr algn="l" rtl="0" eaLnBrk="0" fontAlgn="base" hangingPunct="0">
              <a:spcBef>
                <a:spcPct val="0"/>
              </a:spcBef>
              <a:spcAft>
                <a:spcPct val="0"/>
              </a:spcAft>
              <a:defRPr lang="de-DE" sz="1000" kern="1200" dirty="0" smtClean="0">
                <a:solidFill>
                  <a:srgbClr val="000066"/>
                </a:solidFill>
                <a:latin typeface="+mn-lt"/>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r"/>
            <a:fld id="{AC224F87-64A0-4885-A339-ACC6D622E434}" type="slidenum">
              <a:rPr lang="de-DE" smtClean="0"/>
              <a:t>‹Nr.›</a:t>
            </a:fld>
            <a:endParaRPr lang="de-DE" dirty="0"/>
          </a:p>
        </p:txBody>
      </p:sp>
    </p:spTree>
    <p:extLst>
      <p:ext uri="{BB962C8B-B14F-4D97-AF65-F5344CB8AC3E}">
        <p14:creationId xmlns:p14="http://schemas.microsoft.com/office/powerpoint/2010/main" val="412452079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3"/>
          <p:cNvSpPr>
            <a:spLocks noGrp="1"/>
          </p:cNvSpPr>
          <p:nvPr>
            <p:ph type="ftr" sz="quarter" idx="3"/>
          </p:nvPr>
        </p:nvSpPr>
        <p:spPr>
          <a:xfrm>
            <a:off x="609600" y="6417128"/>
            <a:ext cx="5690592" cy="457200"/>
          </a:xfrm>
          <a:prstGeom prst="rect">
            <a:avLst/>
          </a:prstGeom>
        </p:spPr>
        <p:txBody>
          <a:bodyPr/>
          <a:lstStyle>
            <a:lvl1pPr>
              <a:defRPr lang="de-DE" sz="1000" kern="1200" dirty="0" smtClean="0">
                <a:solidFill>
                  <a:srgbClr val="000066"/>
                </a:solidFill>
                <a:latin typeface="+mn-lt"/>
                <a:ea typeface="ＭＳ Ｐゴシック" pitchFamily="1" charset="-128"/>
                <a:cs typeface="+mn-cs"/>
              </a:defRPr>
            </a:lvl1pPr>
          </a:lstStyle>
          <a:p>
            <a:r>
              <a:rPr lang="de-DE" dirty="0"/>
              <a:t>2018 © Kleist                                             Prof. Dr. Martin Schulze Schwienhorst</a:t>
            </a:r>
          </a:p>
        </p:txBody>
      </p:sp>
      <p:sp>
        <p:nvSpPr>
          <p:cNvPr id="4" name="Fußzeilenplatzhalter 3"/>
          <p:cNvSpPr txBox="1">
            <a:spLocks/>
          </p:cNvSpPr>
          <p:nvPr userDrawn="1"/>
        </p:nvSpPr>
        <p:spPr>
          <a:xfrm>
            <a:off x="7884368" y="6417128"/>
            <a:ext cx="722040" cy="457200"/>
          </a:xfrm>
          <a:prstGeom prst="rect">
            <a:avLst/>
          </a:prstGeom>
        </p:spPr>
        <p:txBody>
          <a:bodyPr/>
          <a:lstStyle>
            <a:defPPr>
              <a:defRPr lang="de-DE"/>
            </a:defPPr>
            <a:lvl1pPr algn="l" rtl="0" eaLnBrk="0" fontAlgn="base" hangingPunct="0">
              <a:spcBef>
                <a:spcPct val="0"/>
              </a:spcBef>
              <a:spcAft>
                <a:spcPct val="0"/>
              </a:spcAft>
              <a:defRPr lang="de-DE" sz="1000" kern="1200" dirty="0" smtClean="0">
                <a:solidFill>
                  <a:srgbClr val="000066"/>
                </a:solidFill>
                <a:latin typeface="+mn-lt"/>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r"/>
            <a:fld id="{AC224F87-64A0-4885-A339-ACC6D622E434}" type="slidenum">
              <a:rPr lang="de-DE" smtClean="0"/>
              <a:t>‹Nr.›</a:t>
            </a:fld>
            <a:endParaRPr lang="de-DE" dirty="0"/>
          </a:p>
        </p:txBody>
      </p:sp>
    </p:spTree>
    <p:extLst>
      <p:ext uri="{BB962C8B-B14F-4D97-AF65-F5344CB8AC3E}">
        <p14:creationId xmlns:p14="http://schemas.microsoft.com/office/powerpoint/2010/main" val="232075367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7" name="Fußzeilenplatzhalter 3"/>
          <p:cNvSpPr txBox="1">
            <a:spLocks/>
          </p:cNvSpPr>
          <p:nvPr userDrawn="1"/>
        </p:nvSpPr>
        <p:spPr>
          <a:xfrm>
            <a:off x="7884368" y="6417128"/>
            <a:ext cx="722040" cy="457200"/>
          </a:xfrm>
          <a:prstGeom prst="rect">
            <a:avLst/>
          </a:prstGeom>
        </p:spPr>
        <p:txBody>
          <a:bodyPr/>
          <a:lstStyle>
            <a:defPPr>
              <a:defRPr lang="de-DE"/>
            </a:defPPr>
            <a:lvl1pPr algn="l" rtl="0" eaLnBrk="0" fontAlgn="base" hangingPunct="0">
              <a:spcBef>
                <a:spcPct val="0"/>
              </a:spcBef>
              <a:spcAft>
                <a:spcPct val="0"/>
              </a:spcAft>
              <a:defRPr lang="de-DE" sz="1000" kern="1200" dirty="0" smtClean="0">
                <a:solidFill>
                  <a:srgbClr val="000066"/>
                </a:solidFill>
                <a:latin typeface="+mn-lt"/>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r"/>
            <a:fld id="{AC224F87-64A0-4885-A339-ACC6D622E434}" type="slidenum">
              <a:rPr lang="de-DE" smtClean="0"/>
              <a:t>‹Nr.›</a:t>
            </a:fld>
            <a:endParaRPr lang="de-DE" dirty="0"/>
          </a:p>
        </p:txBody>
      </p:sp>
    </p:spTree>
    <p:extLst>
      <p:ext uri="{BB962C8B-B14F-4D97-AF65-F5344CB8AC3E}">
        <p14:creationId xmlns:p14="http://schemas.microsoft.com/office/powerpoint/2010/main" val="187825429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7" name="Fußzeilenplatzhalter 3"/>
          <p:cNvSpPr txBox="1">
            <a:spLocks/>
          </p:cNvSpPr>
          <p:nvPr userDrawn="1"/>
        </p:nvSpPr>
        <p:spPr>
          <a:xfrm>
            <a:off x="7884368" y="6417128"/>
            <a:ext cx="722040" cy="457200"/>
          </a:xfrm>
          <a:prstGeom prst="rect">
            <a:avLst/>
          </a:prstGeom>
        </p:spPr>
        <p:txBody>
          <a:bodyPr/>
          <a:lstStyle>
            <a:defPPr>
              <a:defRPr lang="de-DE"/>
            </a:defPPr>
            <a:lvl1pPr algn="l" rtl="0" eaLnBrk="0" fontAlgn="base" hangingPunct="0">
              <a:spcBef>
                <a:spcPct val="0"/>
              </a:spcBef>
              <a:spcAft>
                <a:spcPct val="0"/>
              </a:spcAft>
              <a:defRPr lang="de-DE" sz="1000" kern="1200" dirty="0" smtClean="0">
                <a:solidFill>
                  <a:srgbClr val="000066"/>
                </a:solidFill>
                <a:latin typeface="+mn-lt"/>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lgn="r"/>
            <a:fld id="{AC224F87-64A0-4885-A339-ACC6D622E434}" type="slidenum">
              <a:rPr lang="de-DE" smtClean="0"/>
              <a:t>‹Nr.›</a:t>
            </a:fld>
            <a:endParaRPr lang="de-DE" dirty="0"/>
          </a:p>
        </p:txBody>
      </p:sp>
    </p:spTree>
    <p:extLst>
      <p:ext uri="{BB962C8B-B14F-4D97-AF65-F5344CB8AC3E}">
        <p14:creationId xmlns:p14="http://schemas.microsoft.com/office/powerpoint/2010/main" val="69568632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685800" y="1557338"/>
            <a:ext cx="7772400" cy="536575"/>
          </a:xfrm>
          <a:prstGeom prst="rect">
            <a:avLst/>
          </a:prstGeom>
          <a:solidFill>
            <a:srgbClr val="003D67"/>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Mastertitelformat bearbeiten</a:t>
            </a:r>
          </a:p>
        </p:txBody>
      </p:sp>
      <p:sp>
        <p:nvSpPr>
          <p:cNvPr id="103427" name="Rectangle 3"/>
          <p:cNvSpPr>
            <a:spLocks noGrp="1" noChangeArrowheads="1"/>
          </p:cNvSpPr>
          <p:nvPr>
            <p:ph type="body" idx="1"/>
          </p:nvPr>
        </p:nvSpPr>
        <p:spPr bwMode="auto">
          <a:xfrm>
            <a:off x="685800" y="2205038"/>
            <a:ext cx="7772400" cy="3890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3431" name="Line 7"/>
          <p:cNvSpPr>
            <a:spLocks noChangeShapeType="1"/>
          </p:cNvSpPr>
          <p:nvPr/>
        </p:nvSpPr>
        <p:spPr bwMode="auto">
          <a:xfrm>
            <a:off x="685800" y="1219200"/>
            <a:ext cx="7772400" cy="0"/>
          </a:xfrm>
          <a:prstGeom prst="line">
            <a:avLst/>
          </a:prstGeom>
          <a:noFill/>
          <a:ln w="9525">
            <a:solidFill>
              <a:schemeClr val="tx1"/>
            </a:solidFill>
            <a:prstDash val="sysDot"/>
            <a:round/>
            <a:headEnd/>
            <a:tailEnd/>
          </a:ln>
          <a:effectLst/>
        </p:spPr>
        <p:txBody>
          <a:bodyPr wrap="none" anchor="ctr"/>
          <a:lstStyle/>
          <a:p>
            <a:endParaRPr lang="de-DE">
              <a:solidFill>
                <a:srgbClr val="000000"/>
              </a:solidFill>
            </a:endParaRPr>
          </a:p>
        </p:txBody>
      </p:sp>
      <p:pic>
        <p:nvPicPr>
          <p:cNvPr id="103432" name="Picture 8" descr="kleist_logo_blau_rgb"/>
          <p:cNvPicPr>
            <a:picLocks noChangeAspect="1" noChangeArrowheads="1"/>
          </p:cNvPicPr>
          <p:nvPr/>
        </p:nvPicPr>
        <p:blipFill>
          <a:blip r:embed="rId15" cstate="print"/>
          <a:srcRect/>
          <a:stretch>
            <a:fillRect/>
          </a:stretch>
        </p:blipFill>
        <p:spPr bwMode="auto">
          <a:xfrm>
            <a:off x="7162800" y="477838"/>
            <a:ext cx="1371600" cy="436562"/>
          </a:xfrm>
          <a:prstGeom prst="rect">
            <a:avLst/>
          </a:prstGeom>
          <a:noFill/>
        </p:spPr>
      </p:pic>
      <p:pic>
        <p:nvPicPr>
          <p:cNvPr id="103433" name="Picture 9" descr="kleist_subheadline"/>
          <p:cNvPicPr>
            <a:picLocks noChangeAspect="1" noChangeArrowheads="1"/>
          </p:cNvPicPr>
          <p:nvPr/>
        </p:nvPicPr>
        <p:blipFill>
          <a:blip r:embed="rId16" cstate="print"/>
          <a:srcRect/>
          <a:stretch>
            <a:fillRect/>
          </a:stretch>
        </p:blipFill>
        <p:spPr bwMode="auto">
          <a:xfrm>
            <a:off x="609600" y="725488"/>
            <a:ext cx="2151063" cy="214312"/>
          </a:xfrm>
          <a:prstGeom prst="rect">
            <a:avLst/>
          </a:prstGeom>
          <a:noFill/>
        </p:spPr>
      </p:pic>
      <p:sp>
        <p:nvSpPr>
          <p:cNvPr id="103434" name="Line 10"/>
          <p:cNvSpPr>
            <a:spLocks noChangeShapeType="1"/>
          </p:cNvSpPr>
          <p:nvPr/>
        </p:nvSpPr>
        <p:spPr bwMode="auto">
          <a:xfrm>
            <a:off x="685800" y="1219200"/>
            <a:ext cx="7772400" cy="0"/>
          </a:xfrm>
          <a:prstGeom prst="line">
            <a:avLst/>
          </a:prstGeom>
          <a:noFill/>
          <a:ln w="9525">
            <a:solidFill>
              <a:schemeClr val="tx1"/>
            </a:solidFill>
            <a:prstDash val="sysDot"/>
            <a:round/>
            <a:headEnd/>
            <a:tailEnd/>
          </a:ln>
          <a:effectLst/>
        </p:spPr>
        <p:txBody>
          <a:bodyPr wrap="none" anchor="ctr"/>
          <a:lstStyle/>
          <a:p>
            <a:endParaRPr lang="de-DE">
              <a:solidFill>
                <a:srgbClr val="000000"/>
              </a:solidFill>
            </a:endParaRPr>
          </a:p>
        </p:txBody>
      </p:sp>
      <p:pic>
        <p:nvPicPr>
          <p:cNvPr id="103435" name="Picture 11" descr="kleist_logo_blau_rgb"/>
          <p:cNvPicPr>
            <a:picLocks noChangeAspect="1" noChangeArrowheads="1"/>
          </p:cNvPicPr>
          <p:nvPr/>
        </p:nvPicPr>
        <p:blipFill>
          <a:blip r:embed="rId15" cstate="print"/>
          <a:srcRect/>
          <a:stretch>
            <a:fillRect/>
          </a:stretch>
        </p:blipFill>
        <p:spPr bwMode="auto">
          <a:xfrm>
            <a:off x="7162800" y="477838"/>
            <a:ext cx="1371600" cy="436562"/>
          </a:xfrm>
          <a:prstGeom prst="rect">
            <a:avLst/>
          </a:prstGeom>
          <a:noFill/>
        </p:spPr>
      </p:pic>
      <p:pic>
        <p:nvPicPr>
          <p:cNvPr id="103436" name="Picture 12" descr="kleist_subheadline"/>
          <p:cNvPicPr>
            <a:picLocks noChangeAspect="1" noChangeArrowheads="1"/>
          </p:cNvPicPr>
          <p:nvPr/>
        </p:nvPicPr>
        <p:blipFill>
          <a:blip r:embed="rId16" cstate="print"/>
          <a:srcRect/>
          <a:stretch>
            <a:fillRect/>
          </a:stretch>
        </p:blipFill>
        <p:spPr bwMode="auto">
          <a:xfrm>
            <a:off x="609600" y="725488"/>
            <a:ext cx="2151063" cy="214312"/>
          </a:xfrm>
          <a:prstGeom prst="rect">
            <a:avLst/>
          </a:prstGeom>
          <a:noFill/>
        </p:spPr>
      </p:pic>
    </p:spTree>
    <p:extLst>
      <p:ext uri="{BB962C8B-B14F-4D97-AF65-F5344CB8AC3E}">
        <p14:creationId xmlns:p14="http://schemas.microsoft.com/office/powerpoint/2010/main" val="11597697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62" r:id="rId13"/>
  </p:sldLayoutIdLst>
  <p:transition spd="med"/>
  <p:hf hdr="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Lucida Sans Unicode" pitchFamily="34" charset="0"/>
          <a:ea typeface="ＭＳ Ｐゴシック" pitchFamily="1" charset="-128"/>
        </a:defRPr>
      </a:lvl2pPr>
      <a:lvl3pPr algn="l" rtl="0" eaLnBrk="1" fontAlgn="base" hangingPunct="1">
        <a:spcBef>
          <a:spcPct val="0"/>
        </a:spcBef>
        <a:spcAft>
          <a:spcPct val="0"/>
        </a:spcAft>
        <a:defRPr sz="3200">
          <a:solidFill>
            <a:schemeClr val="bg1"/>
          </a:solidFill>
          <a:latin typeface="Lucida Sans Unicode" pitchFamily="34" charset="0"/>
          <a:ea typeface="ＭＳ Ｐゴシック" pitchFamily="1" charset="-128"/>
        </a:defRPr>
      </a:lvl3pPr>
      <a:lvl4pPr algn="l" rtl="0" eaLnBrk="1" fontAlgn="base" hangingPunct="1">
        <a:spcBef>
          <a:spcPct val="0"/>
        </a:spcBef>
        <a:spcAft>
          <a:spcPct val="0"/>
        </a:spcAft>
        <a:defRPr sz="3200">
          <a:solidFill>
            <a:schemeClr val="bg1"/>
          </a:solidFill>
          <a:latin typeface="Lucida Sans Unicode" pitchFamily="34" charset="0"/>
          <a:ea typeface="ＭＳ Ｐゴシック" pitchFamily="1" charset="-128"/>
        </a:defRPr>
      </a:lvl4pPr>
      <a:lvl5pPr algn="l" rtl="0" eaLnBrk="1" fontAlgn="base" hangingPunct="1">
        <a:spcBef>
          <a:spcPct val="0"/>
        </a:spcBef>
        <a:spcAft>
          <a:spcPct val="0"/>
        </a:spcAft>
        <a:defRPr sz="3200">
          <a:solidFill>
            <a:schemeClr val="bg1"/>
          </a:solidFill>
          <a:latin typeface="Lucida Sans Unicode" pitchFamily="34" charset="0"/>
          <a:ea typeface="ＭＳ Ｐゴシック" pitchFamily="1" charset="-128"/>
        </a:defRPr>
      </a:lvl5pPr>
      <a:lvl6pPr marL="457200" algn="l" rtl="0" eaLnBrk="1" fontAlgn="base" hangingPunct="1">
        <a:spcBef>
          <a:spcPct val="0"/>
        </a:spcBef>
        <a:spcAft>
          <a:spcPct val="0"/>
        </a:spcAft>
        <a:defRPr sz="3200">
          <a:solidFill>
            <a:schemeClr val="bg1"/>
          </a:solidFill>
          <a:latin typeface="Lucida Sans Unicode" pitchFamily="34" charset="0"/>
          <a:ea typeface="ＭＳ Ｐゴシック" pitchFamily="1" charset="-128"/>
        </a:defRPr>
      </a:lvl6pPr>
      <a:lvl7pPr marL="914400" algn="l" rtl="0" eaLnBrk="1" fontAlgn="base" hangingPunct="1">
        <a:spcBef>
          <a:spcPct val="0"/>
        </a:spcBef>
        <a:spcAft>
          <a:spcPct val="0"/>
        </a:spcAft>
        <a:defRPr sz="3200">
          <a:solidFill>
            <a:schemeClr val="bg1"/>
          </a:solidFill>
          <a:latin typeface="Lucida Sans Unicode" pitchFamily="34" charset="0"/>
          <a:ea typeface="ＭＳ Ｐゴシック" pitchFamily="1" charset="-128"/>
        </a:defRPr>
      </a:lvl7pPr>
      <a:lvl8pPr marL="1371600" algn="l" rtl="0" eaLnBrk="1" fontAlgn="base" hangingPunct="1">
        <a:spcBef>
          <a:spcPct val="0"/>
        </a:spcBef>
        <a:spcAft>
          <a:spcPct val="0"/>
        </a:spcAft>
        <a:defRPr sz="3200">
          <a:solidFill>
            <a:schemeClr val="bg1"/>
          </a:solidFill>
          <a:latin typeface="Lucida Sans Unicode" pitchFamily="34" charset="0"/>
          <a:ea typeface="ＭＳ Ｐゴシック" pitchFamily="1" charset="-128"/>
        </a:defRPr>
      </a:lvl8pPr>
      <a:lvl9pPr marL="1828800" algn="l" rtl="0" eaLnBrk="1" fontAlgn="base" hangingPunct="1">
        <a:spcBef>
          <a:spcPct val="0"/>
        </a:spcBef>
        <a:spcAft>
          <a:spcPct val="0"/>
        </a:spcAft>
        <a:defRPr sz="3200">
          <a:solidFill>
            <a:schemeClr val="bg1"/>
          </a:solidFill>
          <a:latin typeface="Lucida Sans Unicode" pitchFamily="34" charset="0"/>
          <a:ea typeface="ＭＳ Ｐゴシック" pitchFamily="1" charset="-128"/>
        </a:defRPr>
      </a:lvl9pPr>
    </p:titleStyle>
    <p:bodyStyle>
      <a:lvl1pPr marL="190500" indent="-190500" algn="l" rtl="0" eaLnBrk="1" fontAlgn="base" hangingPunct="1">
        <a:spcBef>
          <a:spcPct val="20000"/>
        </a:spcBef>
        <a:spcAft>
          <a:spcPct val="0"/>
        </a:spcAft>
        <a:buFont typeface="Wingdings" pitchFamily="2" charset="2"/>
        <a:buChar char="§"/>
        <a:defRPr sz="2400">
          <a:solidFill>
            <a:srgbClr val="000066"/>
          </a:solidFill>
          <a:latin typeface="+mn-lt"/>
          <a:ea typeface="+mn-ea"/>
          <a:cs typeface="+mn-cs"/>
        </a:defRPr>
      </a:lvl1pPr>
      <a:lvl2pPr marL="571500" indent="-190500" algn="l" rtl="0" eaLnBrk="1" fontAlgn="base" hangingPunct="1">
        <a:spcBef>
          <a:spcPct val="20000"/>
        </a:spcBef>
        <a:spcAft>
          <a:spcPct val="0"/>
        </a:spcAft>
        <a:buClr>
          <a:srgbClr val="000099"/>
        </a:buClr>
        <a:buFont typeface="Times" pitchFamily="18" charset="0"/>
        <a:buChar char="•"/>
        <a:defRPr sz="2400">
          <a:solidFill>
            <a:srgbClr val="000066"/>
          </a:solidFill>
          <a:latin typeface="+mn-lt"/>
          <a:ea typeface="+mn-ea"/>
        </a:defRPr>
      </a:lvl2pPr>
      <a:lvl3pPr marL="1054100" indent="-292100" algn="l" rtl="0" eaLnBrk="1" fontAlgn="base" hangingPunct="1">
        <a:spcBef>
          <a:spcPct val="20000"/>
        </a:spcBef>
        <a:spcAft>
          <a:spcPct val="0"/>
        </a:spcAft>
        <a:buFont typeface="Times" pitchFamily="18" charset="0"/>
        <a:buChar char="•"/>
        <a:defRPr sz="2400">
          <a:solidFill>
            <a:srgbClr val="000066"/>
          </a:solidFill>
          <a:latin typeface="+mn-lt"/>
          <a:ea typeface="+mn-ea"/>
        </a:defRPr>
      </a:lvl3pPr>
      <a:lvl4pPr marL="1435100" indent="-190500" algn="l" rtl="0" eaLnBrk="1" fontAlgn="base" hangingPunct="1">
        <a:spcBef>
          <a:spcPct val="20000"/>
        </a:spcBef>
        <a:spcAft>
          <a:spcPct val="0"/>
        </a:spcAft>
        <a:buFont typeface="Times" pitchFamily="18" charset="0"/>
        <a:buChar char="•"/>
        <a:defRPr sz="2400">
          <a:solidFill>
            <a:srgbClr val="000066"/>
          </a:solidFill>
          <a:latin typeface="+mn-lt"/>
          <a:ea typeface="+mn-ea"/>
        </a:defRPr>
      </a:lvl4pPr>
      <a:lvl5pPr marL="1816100" indent="-190500" algn="l" rtl="0" eaLnBrk="1" fontAlgn="base" hangingPunct="1">
        <a:spcBef>
          <a:spcPct val="20000"/>
        </a:spcBef>
        <a:spcAft>
          <a:spcPct val="0"/>
        </a:spcAft>
        <a:buFont typeface="Times" pitchFamily="18" charset="0"/>
        <a:buChar char="•"/>
        <a:defRPr sz="2400">
          <a:solidFill>
            <a:srgbClr val="000066"/>
          </a:solidFill>
          <a:latin typeface="+mn-lt"/>
          <a:ea typeface="+mn-ea"/>
        </a:defRPr>
      </a:lvl5pPr>
      <a:lvl6pPr marL="2273300" indent="-190500" algn="l" rtl="0" eaLnBrk="1" fontAlgn="base" hangingPunct="1">
        <a:spcBef>
          <a:spcPct val="20000"/>
        </a:spcBef>
        <a:spcAft>
          <a:spcPct val="0"/>
        </a:spcAft>
        <a:buFont typeface="Times" pitchFamily="18" charset="0"/>
        <a:buChar char="•"/>
        <a:defRPr sz="2400">
          <a:solidFill>
            <a:srgbClr val="000066"/>
          </a:solidFill>
          <a:latin typeface="+mn-lt"/>
          <a:ea typeface="+mn-ea"/>
        </a:defRPr>
      </a:lvl6pPr>
      <a:lvl7pPr marL="2730500" indent="-190500" algn="l" rtl="0" eaLnBrk="1" fontAlgn="base" hangingPunct="1">
        <a:spcBef>
          <a:spcPct val="20000"/>
        </a:spcBef>
        <a:spcAft>
          <a:spcPct val="0"/>
        </a:spcAft>
        <a:buFont typeface="Times" pitchFamily="18" charset="0"/>
        <a:buChar char="•"/>
        <a:defRPr sz="2400">
          <a:solidFill>
            <a:srgbClr val="000066"/>
          </a:solidFill>
          <a:latin typeface="+mn-lt"/>
          <a:ea typeface="+mn-ea"/>
        </a:defRPr>
      </a:lvl7pPr>
      <a:lvl8pPr marL="3187700" indent="-190500" algn="l" rtl="0" eaLnBrk="1" fontAlgn="base" hangingPunct="1">
        <a:spcBef>
          <a:spcPct val="20000"/>
        </a:spcBef>
        <a:spcAft>
          <a:spcPct val="0"/>
        </a:spcAft>
        <a:buFont typeface="Times" pitchFamily="18" charset="0"/>
        <a:buChar char="•"/>
        <a:defRPr sz="2400">
          <a:solidFill>
            <a:srgbClr val="000066"/>
          </a:solidFill>
          <a:latin typeface="+mn-lt"/>
          <a:ea typeface="+mn-ea"/>
        </a:defRPr>
      </a:lvl8pPr>
      <a:lvl9pPr marL="3644900" indent="-190500" algn="l" rtl="0" eaLnBrk="1" fontAlgn="base" hangingPunct="1">
        <a:spcBef>
          <a:spcPct val="20000"/>
        </a:spcBef>
        <a:spcAft>
          <a:spcPct val="0"/>
        </a:spcAft>
        <a:buFont typeface="Times" pitchFamily="18" charset="0"/>
        <a:buChar char="•"/>
        <a:defRPr sz="2400">
          <a:solidFill>
            <a:srgbClr val="000066"/>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1268760"/>
            <a:ext cx="7772400" cy="2880320"/>
          </a:xfrm>
        </p:spPr>
        <p:txBody>
          <a:bodyPr anchor="ctr"/>
          <a:lstStyle/>
          <a:p>
            <a:pPr algn="ctr"/>
            <a:r>
              <a:rPr lang="de-DE" sz="2400" b="1" dirty="0">
                <a:latin typeface="Arial" panose="020B0604020202020204" pitchFamily="34" charset="0"/>
                <a:cs typeface="Arial" panose="020B0604020202020204" pitchFamily="34" charset="0"/>
              </a:rPr>
              <a:t>Versicherbare Risiken bei Unternehmensübernahmen</a:t>
            </a:r>
          </a:p>
        </p:txBody>
      </p:sp>
      <p:sp>
        <p:nvSpPr>
          <p:cNvPr id="5" name="Rechteck 4"/>
          <p:cNvSpPr/>
          <p:nvPr/>
        </p:nvSpPr>
        <p:spPr bwMode="auto">
          <a:xfrm>
            <a:off x="685800" y="4293095"/>
            <a:ext cx="7776864" cy="1209915"/>
          </a:xfrm>
          <a:prstGeom prst="rect">
            <a:avLst/>
          </a:prstGeom>
          <a:solidFill>
            <a:schemeClr val="bg1">
              <a:lumMod val="65000"/>
              <a:alpha val="4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de-DE" b="1" dirty="0">
                <a:solidFill>
                  <a:srgbClr val="002040"/>
                </a:solidFill>
                <a:latin typeface="Arial" panose="020B0604020202020204" pitchFamily="34" charset="0"/>
                <a:cs typeface="Arial" panose="020B0604020202020204" pitchFamily="34" charset="0"/>
              </a:rPr>
              <a:t>	</a:t>
            </a:r>
          </a:p>
          <a:p>
            <a:r>
              <a:rPr lang="de-DE" b="1" dirty="0">
                <a:solidFill>
                  <a:srgbClr val="002040"/>
                </a:solidFill>
                <a:latin typeface="Arial" panose="020B0604020202020204" pitchFamily="34" charset="0"/>
                <a:cs typeface="Arial" panose="020B0604020202020204" pitchFamily="34" charset="0"/>
              </a:rPr>
              <a:t>Fachkreistagung HUK am 24.05.2019</a:t>
            </a:r>
          </a:p>
          <a:p>
            <a:r>
              <a:rPr lang="de-DE" b="1" dirty="0">
                <a:solidFill>
                  <a:srgbClr val="002040"/>
                </a:solidFill>
                <a:latin typeface="Arial" panose="020B0604020202020204" pitchFamily="34" charset="0"/>
                <a:cs typeface="Arial" panose="020B0604020202020204" pitchFamily="34" charset="0"/>
              </a:rPr>
              <a:t>VVB e.V.</a:t>
            </a:r>
          </a:p>
          <a:p>
            <a:r>
              <a:rPr lang="de-DE" b="1" dirty="0">
                <a:solidFill>
                  <a:srgbClr val="002040"/>
                </a:solidFill>
                <a:latin typeface="Arial" panose="020B0604020202020204" pitchFamily="34" charset="0"/>
                <a:cs typeface="Arial" panose="020B0604020202020204" pitchFamily="34" charset="0"/>
              </a:rPr>
              <a:t> </a:t>
            </a:r>
            <a:endParaRPr kumimoji="0" lang="de-DE" sz="2400" b="0" i="0" u="none" strike="noStrike" cap="none" normalizeH="0" baseline="0" dirty="0">
              <a:ln>
                <a:noFill/>
              </a:ln>
              <a:solidFill>
                <a:srgbClr val="002040"/>
              </a:solidFill>
              <a:effectLst/>
              <a:latin typeface="Arial" panose="020B0604020202020204" pitchFamily="34" charset="0"/>
              <a:cs typeface="Arial" panose="020B0604020202020204" pitchFamily="34" charset="0"/>
            </a:endParaRPr>
          </a:p>
        </p:txBody>
      </p:sp>
      <p:sp>
        <p:nvSpPr>
          <p:cNvPr id="9" name="Textfeld 8"/>
          <p:cNvSpPr txBox="1"/>
          <p:nvPr/>
        </p:nvSpPr>
        <p:spPr>
          <a:xfrm>
            <a:off x="8242176" y="6396335"/>
            <a:ext cx="432048" cy="461665"/>
          </a:xfrm>
          <a:prstGeom prst="rect">
            <a:avLst/>
          </a:prstGeom>
          <a:solidFill>
            <a:schemeClr val="bg1"/>
          </a:solidFill>
        </p:spPr>
        <p:txBody>
          <a:bodyPr wrap="square" rtlCol="0">
            <a:spAutoFit/>
          </a:bodyPr>
          <a:lstStyle/>
          <a:p>
            <a:endParaRPr lang="de-DE"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a:latin typeface="Arial" panose="020B0604020202020204" pitchFamily="34" charset="0"/>
                <a:cs typeface="Arial" panose="020B0604020202020204" pitchFamily="34" charset="0"/>
              </a:rPr>
              <a:t>Warranty &amp; Indemnity Versicherung</a:t>
            </a:r>
            <a:endParaRPr lang="de-DE" sz="2000" b="1" dirty="0">
              <a:latin typeface="Arial" panose="020B0604020202020204" pitchFamily="34" charset="0"/>
              <a:cs typeface="Arial" panose="020B0604020202020204" pitchFamily="34" charset="0"/>
            </a:endParaRPr>
          </a:p>
        </p:txBody>
      </p:sp>
      <p:sp>
        <p:nvSpPr>
          <p:cNvPr id="2" name="Textfeld 1"/>
          <p:cNvSpPr txBox="1"/>
          <p:nvPr/>
        </p:nvSpPr>
        <p:spPr>
          <a:xfrm>
            <a:off x="685800" y="1841500"/>
            <a:ext cx="7772400" cy="4154984"/>
          </a:xfrm>
          <a:prstGeom prst="rect">
            <a:avLst/>
          </a:prstGeom>
          <a:noFill/>
        </p:spPr>
        <p:txBody>
          <a:bodyPr wrap="square" rtlCol="0">
            <a:spAutoFit/>
          </a:bodyPr>
          <a:lstStyle/>
          <a:p>
            <a:r>
              <a:rPr lang="de-DE" sz="1200" b="1" dirty="0">
                <a:solidFill>
                  <a:srgbClr val="002040"/>
                </a:solidFill>
              </a:rPr>
              <a:t>Existenz der Gesellschaft, Rechte, Struktur: </a:t>
            </a:r>
            <a:r>
              <a:rPr lang="de-DE" sz="1200" dirty="0">
                <a:solidFill>
                  <a:srgbClr val="002040"/>
                </a:solidFill>
              </a:rPr>
              <a:t>Die Gesellschaft besteht gültig, und der aktuelle Handelsregister-auszug (Beilage 4.1-1) und die Statuten (Beilage 4.1-2) sind vollständig und korrekt. Sämtliche Angaben im Handelsregisterauszug und den Statuten geben vollständig und korrekt die relevanten rechtlichen Verhältnisse wieder, es bestehen mit Ausnahme der Vollmachten in den Arbeitsverträgen keine anderen oder weitergehenden Zeichnungsberechtigungen oder sonstige Rechte, die Gesell­schaft zu vertreten, und es sind keine Verfahren, Beschlüsse, Verträge oder Anmel­dungen anhängig, die diese Angaben betreffen würden. Es sind keine Verfahren anhängig oder angedroht, welche zur freiwilligen oder zwangsweisen Liquidation oder sonstigen </a:t>
            </a:r>
          </a:p>
          <a:p>
            <a:r>
              <a:rPr lang="de-DE" sz="1200" dirty="0">
                <a:solidFill>
                  <a:srgbClr val="002040"/>
                </a:solidFill>
              </a:rPr>
              <a:t>Auflösung der Gesellschaft führen könnten.</a:t>
            </a:r>
          </a:p>
          <a:p>
            <a:endParaRPr lang="de-DE" sz="1200" dirty="0">
              <a:solidFill>
                <a:srgbClr val="002040"/>
              </a:solidFill>
            </a:endParaRPr>
          </a:p>
          <a:p>
            <a:r>
              <a:rPr lang="de-DE" sz="1200" dirty="0">
                <a:solidFill>
                  <a:srgbClr val="002040"/>
                </a:solidFill>
              </a:rPr>
              <a:t>Sämtliche Gesellschaftsanteile sind voll einbezahlt und stehen im unbelasteten Eigentum der Verkäufer und gehen mit Vollzug in das unbelastete Eigentum des Käufers über. Es bestehen mit Bezug auf die Gesellschaft keine weiteren Aktien, Genussscheine, Partizipationsscheine, Wandel- oder Optionsrechte oder sonstige Kapitalbeteiligungen, oder Anrechte für den Bezug solcher Papiere oder Rechte, oder Vereinbarungen, welche solche Anrechte entstehen lassen könnten. An den Gesellschaftsanteilen bestehen keine Drittrechte (Eigentum, Pfandrechte, Nutzmessungen, Optionen, Stimmbindungen oder andere das Eigentum, die Verfügungsfähigkeit oder das Stimmrecht beschränkende oder belastende Rechte) an oder im Zusammenhang mit den Gesellschaftsanteilen. Es sind keine Verfahren anhängig oder an­gedroht bezüglich Rechten an den Gesellschaftsanteilen oder  das Recht der Verkäufer, diese zu veräußern.</a:t>
            </a:r>
          </a:p>
          <a:p>
            <a:endParaRPr lang="de-DE" sz="1200" dirty="0">
              <a:solidFill>
                <a:srgbClr val="002040"/>
              </a:solidFill>
            </a:endParaRPr>
          </a:p>
          <a:p>
            <a:r>
              <a:rPr lang="de-DE" sz="1200" dirty="0">
                <a:solidFill>
                  <a:srgbClr val="002040"/>
                </a:solidFill>
              </a:rPr>
              <a:t>Die Gesellschaft hat keine Zweigniederlassungen oder in- oder ausländische Betriebsstätten und ist weder direkt noch indirekt Inhaberin von Eigentums- oder anderen Rechten an anderen Gesellschaften, Partnerschaften oder anderen Unternehmen.</a:t>
            </a:r>
          </a:p>
        </p:txBody>
      </p:sp>
    </p:spTree>
    <p:extLst>
      <p:ext uri="{BB962C8B-B14F-4D97-AF65-F5344CB8AC3E}">
        <p14:creationId xmlns:p14="http://schemas.microsoft.com/office/powerpoint/2010/main" val="23351490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err="1">
                <a:latin typeface="Arial" panose="020B0604020202020204" pitchFamily="34" charset="0"/>
                <a:cs typeface="Arial" panose="020B0604020202020204" pitchFamily="34" charset="0"/>
              </a:rPr>
              <a:t>Warranty</a:t>
            </a:r>
            <a:r>
              <a:rPr lang="de-DE" sz="2000" b="1" dirty="0">
                <a:latin typeface="Arial" panose="020B0604020202020204" pitchFamily="34" charset="0"/>
                <a:cs typeface="Arial" panose="020B0604020202020204" pitchFamily="34" charset="0"/>
              </a:rPr>
              <a:t> &amp; </a:t>
            </a:r>
            <a:r>
              <a:rPr lang="de-DE" sz="2000" b="1" dirty="0" err="1">
                <a:latin typeface="Arial" panose="020B0604020202020204" pitchFamily="34" charset="0"/>
                <a:cs typeface="Arial" panose="020B0604020202020204" pitchFamily="34" charset="0"/>
              </a:rPr>
              <a:t>Indemnity</a:t>
            </a:r>
            <a:r>
              <a:rPr lang="de-DE" sz="2000" b="1" dirty="0">
                <a:latin typeface="Arial" panose="020B0604020202020204" pitchFamily="34" charset="0"/>
                <a:cs typeface="Arial" panose="020B0604020202020204" pitchFamily="34" charset="0"/>
              </a:rPr>
              <a:t> Versicherung</a:t>
            </a:r>
          </a:p>
        </p:txBody>
      </p:sp>
      <p:sp>
        <p:nvSpPr>
          <p:cNvPr id="2" name="Textfeld 1"/>
          <p:cNvSpPr txBox="1"/>
          <p:nvPr/>
        </p:nvSpPr>
        <p:spPr>
          <a:xfrm>
            <a:off x="685800" y="1841500"/>
            <a:ext cx="7772400" cy="3600986"/>
          </a:xfrm>
          <a:prstGeom prst="rect">
            <a:avLst/>
          </a:prstGeom>
          <a:noFill/>
        </p:spPr>
        <p:txBody>
          <a:bodyPr wrap="square" rtlCol="0">
            <a:spAutoFit/>
          </a:bodyPr>
          <a:lstStyle/>
          <a:p>
            <a:r>
              <a:rPr lang="de-DE" sz="1200" b="1" dirty="0">
                <a:solidFill>
                  <a:srgbClr val="002040"/>
                </a:solidFill>
              </a:rPr>
              <a:t>Abschluss: </a:t>
            </a:r>
            <a:r>
              <a:rPr lang="de-DE" sz="1200" dirty="0">
                <a:solidFill>
                  <a:srgbClr val="002040"/>
                </a:solidFill>
              </a:rPr>
              <a:t>Mit Ausnahme der Vorauszahlungen von Kunden, welche direkt als Umsatz und ohne entsprechende Passivierung verbucht wurden, gibt der Abschluss ge­samthaft und in den einzelnen Positionen die finanzielle Lage der Gesellschaft am Stichtag und die Ergebnisse der Geschäftstätigkeit in der entsprechenden Rechnungsperiode vollständig und wahrheitsgetreu wieder, stimmt mit den Büchern und Belegen überein und wurde in Übereinstimmung mit den jeweils anwendbaren gesetz­lichen Vorschriften und den allgemein anerkannten Grundsätzen für die Buchführung und in kontinuierlicher Anwendung der anwendbaren Rechnungslegungsregeln er­stellt.</a:t>
            </a:r>
          </a:p>
          <a:p>
            <a:endParaRPr lang="de-DE" sz="1200" dirty="0">
              <a:solidFill>
                <a:srgbClr val="002040"/>
              </a:solidFill>
            </a:endParaRPr>
          </a:p>
          <a:p>
            <a:r>
              <a:rPr lang="de-DE" sz="1200" dirty="0">
                <a:solidFill>
                  <a:srgbClr val="002040"/>
                </a:solidFill>
              </a:rPr>
              <a:t>Insbesondere hatte die Gesellschaft zum Stichtag keine Verbindlichkeiten oder Eventualverbindlichkeiten irgendwelcher Art, die nicht aus dem Abschluss vollstän­dig und in der ganzen Höhe hervorgehen (egal ob solche Verbindlichkeiten oder Even­tualverbindlichkeiten bilanzierbar sind oder nicht), mit Ausnahme der vorgenannten </a:t>
            </a:r>
          </a:p>
          <a:p>
            <a:r>
              <a:rPr lang="de-DE" sz="1200" dirty="0">
                <a:solidFill>
                  <a:srgbClr val="002040"/>
                </a:solidFill>
              </a:rPr>
              <a:t>Vorauszahlungen von Kunden, und die Aktiven bzw. die Passiven sind weder einzeln noch insgesamt über- bzw. unterbewertet.</a:t>
            </a:r>
          </a:p>
          <a:p>
            <a:endParaRPr lang="de-DE" sz="1200" dirty="0">
              <a:solidFill>
                <a:srgbClr val="002040"/>
              </a:solidFill>
            </a:endParaRPr>
          </a:p>
          <a:p>
            <a:r>
              <a:rPr lang="de-DE" sz="1200" dirty="0">
                <a:solidFill>
                  <a:srgbClr val="002040"/>
                </a:solidFill>
              </a:rPr>
              <a:t>An den im Abschluss verzeichneten Aktiven bestanden zum Stichtag keine Drittrechte irgendwelcher Art (Eigentum, Pfandrechte, Nutzmessung, Kauf- oder Vorkauf­rechte, Eigentumsvorbehalte oder andere das Eigentum oder die Verfügungsfähigkeit beschränkende oder belastende Rechte), mit Ausnahme der im Abschluss angeführ­ten Beschränkungen oder Belastungen.</a:t>
            </a:r>
          </a:p>
          <a:p>
            <a:endParaRPr lang="de-DE" sz="1200" dirty="0">
              <a:solidFill>
                <a:srgbClr val="002040"/>
              </a:solidFill>
            </a:endParaRPr>
          </a:p>
        </p:txBody>
      </p:sp>
    </p:spTree>
    <p:extLst>
      <p:ext uri="{BB962C8B-B14F-4D97-AF65-F5344CB8AC3E}">
        <p14:creationId xmlns:p14="http://schemas.microsoft.com/office/powerpoint/2010/main" val="23120757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err="1">
                <a:latin typeface="Arial" panose="020B0604020202020204" pitchFamily="34" charset="0"/>
                <a:cs typeface="Arial" panose="020B0604020202020204" pitchFamily="34" charset="0"/>
              </a:rPr>
              <a:t>Warranty</a:t>
            </a:r>
            <a:r>
              <a:rPr lang="de-DE" sz="2000" b="1" dirty="0">
                <a:latin typeface="Arial" panose="020B0604020202020204" pitchFamily="34" charset="0"/>
                <a:cs typeface="Arial" panose="020B0604020202020204" pitchFamily="34" charset="0"/>
              </a:rPr>
              <a:t> &amp; </a:t>
            </a:r>
            <a:r>
              <a:rPr lang="de-DE" sz="2000" b="1" dirty="0" err="1">
                <a:latin typeface="Arial" panose="020B0604020202020204" pitchFamily="34" charset="0"/>
                <a:cs typeface="Arial" panose="020B0604020202020204" pitchFamily="34" charset="0"/>
              </a:rPr>
              <a:t>Indemnity</a:t>
            </a:r>
            <a:r>
              <a:rPr lang="de-DE" sz="2000" b="1" dirty="0">
                <a:latin typeface="Arial" panose="020B0604020202020204" pitchFamily="34" charset="0"/>
                <a:cs typeface="Arial" panose="020B0604020202020204" pitchFamily="34" charset="0"/>
              </a:rPr>
              <a:t> Versicherung</a:t>
            </a:r>
          </a:p>
        </p:txBody>
      </p:sp>
      <p:sp>
        <p:nvSpPr>
          <p:cNvPr id="2" name="Textfeld 1"/>
          <p:cNvSpPr txBox="1"/>
          <p:nvPr/>
        </p:nvSpPr>
        <p:spPr>
          <a:xfrm>
            <a:off x="685800" y="1841500"/>
            <a:ext cx="7772400" cy="461665"/>
          </a:xfrm>
          <a:prstGeom prst="rect">
            <a:avLst/>
          </a:prstGeom>
          <a:noFill/>
        </p:spPr>
        <p:txBody>
          <a:bodyPr wrap="square" rtlCol="0">
            <a:spAutoFit/>
          </a:bodyPr>
          <a:lstStyle/>
          <a:p>
            <a:r>
              <a:rPr lang="de-DE" sz="1200" b="1" dirty="0">
                <a:solidFill>
                  <a:srgbClr val="002040"/>
                </a:solidFill>
              </a:rPr>
              <a:t>Forschung- und Entwicklungskosten: </a:t>
            </a:r>
            <a:r>
              <a:rPr lang="de-DE" sz="1200" dirty="0">
                <a:solidFill>
                  <a:srgbClr val="002040"/>
                </a:solidFill>
              </a:rPr>
              <a:t>Die im Abschluss ausgewiesenen Forschungs- ­und Entwicklungskosten sind vollständig werthaltig, und es besteht diesbezüglich kein Abschreibungsbedarf.</a:t>
            </a:r>
          </a:p>
        </p:txBody>
      </p:sp>
    </p:spTree>
    <p:extLst>
      <p:ext uri="{BB962C8B-B14F-4D97-AF65-F5344CB8AC3E}">
        <p14:creationId xmlns:p14="http://schemas.microsoft.com/office/powerpoint/2010/main" val="171955059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err="1">
                <a:latin typeface="Arial" panose="020B0604020202020204" pitchFamily="34" charset="0"/>
                <a:cs typeface="Arial" panose="020B0604020202020204" pitchFamily="34" charset="0"/>
              </a:rPr>
              <a:t>Warranty</a:t>
            </a:r>
            <a:r>
              <a:rPr lang="de-DE" sz="2000" b="1" dirty="0">
                <a:latin typeface="Arial" panose="020B0604020202020204" pitchFamily="34" charset="0"/>
                <a:cs typeface="Arial" panose="020B0604020202020204" pitchFamily="34" charset="0"/>
              </a:rPr>
              <a:t> &amp; </a:t>
            </a:r>
            <a:r>
              <a:rPr lang="de-DE" sz="2000" b="1" dirty="0" err="1">
                <a:latin typeface="Arial" panose="020B0604020202020204" pitchFamily="34" charset="0"/>
                <a:cs typeface="Arial" panose="020B0604020202020204" pitchFamily="34" charset="0"/>
              </a:rPr>
              <a:t>Indemnity</a:t>
            </a:r>
            <a:r>
              <a:rPr lang="de-DE" sz="2000" b="1" dirty="0">
                <a:latin typeface="Arial" panose="020B0604020202020204" pitchFamily="34" charset="0"/>
                <a:cs typeface="Arial" panose="020B0604020202020204" pitchFamily="34" charset="0"/>
              </a:rPr>
              <a:t> Versicherung</a:t>
            </a:r>
          </a:p>
        </p:txBody>
      </p:sp>
      <p:sp>
        <p:nvSpPr>
          <p:cNvPr id="2" name="Textfeld 1"/>
          <p:cNvSpPr txBox="1"/>
          <p:nvPr/>
        </p:nvSpPr>
        <p:spPr>
          <a:xfrm>
            <a:off x="611560" y="1841500"/>
            <a:ext cx="7772400" cy="4339650"/>
          </a:xfrm>
          <a:prstGeom prst="rect">
            <a:avLst/>
          </a:prstGeom>
          <a:noFill/>
        </p:spPr>
        <p:txBody>
          <a:bodyPr wrap="square" rtlCol="0">
            <a:spAutoFit/>
          </a:bodyPr>
          <a:lstStyle/>
          <a:p>
            <a:r>
              <a:rPr lang="de-DE" sz="1200" b="1" dirty="0">
                <a:solidFill>
                  <a:srgbClr val="002040"/>
                </a:solidFill>
              </a:rPr>
              <a:t>Abgaben:</a:t>
            </a:r>
            <a:r>
              <a:rPr lang="de-DE" sz="1200" dirty="0">
                <a:solidFill>
                  <a:srgbClr val="002040"/>
                </a:solidFill>
              </a:rPr>
              <a:t> Die Gesellschaft hat fristgerecht, wahrheitsgetreu und vollständig alle erforderlichen Steuer-erklärungen, Anmeldungen und Abrechnungen im Zusammen­hang mit Abgaben eingereicht und den zuständigen Behörden gegenüber in jeder Hinsicht stets wahrheitsgetreue und vollständige Angaben gemacht.</a:t>
            </a:r>
          </a:p>
          <a:p>
            <a:r>
              <a:rPr lang="de-DE" sz="1200" dirty="0">
                <a:solidFill>
                  <a:srgbClr val="002040"/>
                </a:solidFill>
              </a:rPr>
              <a:t>Die Gesellschaft hat keine Verbindlichkeiten im Zusammenhang mit Abgaben, die nicht im Abschluss vollständig berücksichtigt sind, und keine solchen Verbindlich­keiten sind überfällig. Der Abschluss enthält ausreichende Rückstellungen für alle Abgaben, die auf Bemessungsperioden (ganz oder teilweise) vor dem Stichtag erhoben werden.</a:t>
            </a:r>
          </a:p>
          <a:p>
            <a:endParaRPr lang="de-DE" sz="1200" dirty="0">
              <a:solidFill>
                <a:srgbClr val="002040"/>
              </a:solidFill>
            </a:endParaRPr>
          </a:p>
          <a:p>
            <a:r>
              <a:rPr lang="de-DE" sz="1200" dirty="0">
                <a:solidFill>
                  <a:srgbClr val="002040"/>
                </a:solidFill>
              </a:rPr>
              <a:t>Die Gesellschaft hat weder an Gesellschafter noch andere na­hestehende Personen oder Gesellschaften geldwerte Leistungen oder verdeckte Ge­winnausschüttungen erbracht, die Abgaben auslösen oder zu Gewinnaufrechnungen führen.</a:t>
            </a:r>
          </a:p>
          <a:p>
            <a:endParaRPr lang="de-DE" sz="1200" dirty="0">
              <a:solidFill>
                <a:srgbClr val="002040"/>
              </a:solidFill>
            </a:endParaRPr>
          </a:p>
          <a:p>
            <a:r>
              <a:rPr lang="de-DE" sz="1200" dirty="0">
                <a:solidFill>
                  <a:srgbClr val="002040"/>
                </a:solidFill>
              </a:rPr>
              <a:t>Die Gesellschaft verfügt über alle gesetzlich vorgeschriebenen, in Form und Inhalt den rechtlichen Anforderungen genügenden Belege im Zusammenhang mit den bereits eingereichten Steuererklärungen, Anmeldungen und Abrechnungen sowie für diejeni­gen Steuererklärungen, Anmeldungen und Abrechnungen, die noch einzureichen sind und sich auf Bemessungsperioden (ganz oder teilweise) vor dem Vollzugstermin </a:t>
            </a:r>
          </a:p>
          <a:p>
            <a:r>
              <a:rPr lang="de-DE" sz="1200" dirty="0">
                <a:solidFill>
                  <a:srgbClr val="002040"/>
                </a:solidFill>
              </a:rPr>
              <a:t>beziehen.</a:t>
            </a:r>
          </a:p>
          <a:p>
            <a:endParaRPr lang="de-DE" sz="1200" dirty="0">
              <a:solidFill>
                <a:srgbClr val="002040"/>
              </a:solidFill>
            </a:endParaRPr>
          </a:p>
          <a:p>
            <a:r>
              <a:rPr lang="de-DE" sz="1200" dirty="0">
                <a:solidFill>
                  <a:srgbClr val="002040"/>
                </a:solidFill>
              </a:rPr>
              <a:t>Der Gesellschaft drohen keine potentiellen Steuerschulden gemäß §§ (..).</a:t>
            </a:r>
          </a:p>
          <a:p>
            <a:r>
              <a:rPr lang="de-DE" sz="1200" dirty="0">
                <a:solidFill>
                  <a:srgbClr val="002040"/>
                </a:solidFill>
              </a:rPr>
              <a:t>Es bestehen keine Abmachungen mit, oder Zugeständnisse von, Steuer- oder anderen Behörden, egal ob formell oder informell, die einen Einfluss auf die von der Gesell­schaft zu entrichtenden Abgaben haben.</a:t>
            </a:r>
          </a:p>
          <a:p>
            <a:r>
              <a:rPr lang="de-DE" sz="1200" dirty="0">
                <a:solidFill>
                  <a:srgbClr val="002040"/>
                </a:solidFill>
              </a:rPr>
              <a:t>Es bestehen keine laufenden Steuerrevisionen und Steuerverfahren und es sind auch keine solchen angekündigt.</a:t>
            </a:r>
          </a:p>
        </p:txBody>
      </p:sp>
    </p:spTree>
    <p:extLst>
      <p:ext uri="{BB962C8B-B14F-4D97-AF65-F5344CB8AC3E}">
        <p14:creationId xmlns:p14="http://schemas.microsoft.com/office/powerpoint/2010/main" val="258266006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err="1">
                <a:latin typeface="Arial" panose="020B0604020202020204" pitchFamily="34" charset="0"/>
                <a:cs typeface="Arial" panose="020B0604020202020204" pitchFamily="34" charset="0"/>
              </a:rPr>
              <a:t>Warranty</a:t>
            </a:r>
            <a:r>
              <a:rPr lang="de-DE" sz="2000" b="1" dirty="0">
                <a:latin typeface="Arial" panose="020B0604020202020204" pitchFamily="34" charset="0"/>
                <a:cs typeface="Arial" panose="020B0604020202020204" pitchFamily="34" charset="0"/>
              </a:rPr>
              <a:t> &amp; </a:t>
            </a:r>
            <a:r>
              <a:rPr lang="de-DE" sz="2000" b="1" dirty="0" err="1">
                <a:latin typeface="Arial" panose="020B0604020202020204" pitchFamily="34" charset="0"/>
                <a:cs typeface="Arial" panose="020B0604020202020204" pitchFamily="34" charset="0"/>
              </a:rPr>
              <a:t>Indemnity</a:t>
            </a:r>
            <a:r>
              <a:rPr lang="de-DE" sz="2000" b="1" dirty="0">
                <a:latin typeface="Arial" panose="020B0604020202020204" pitchFamily="34" charset="0"/>
                <a:cs typeface="Arial" panose="020B0604020202020204" pitchFamily="34" charset="0"/>
              </a:rPr>
              <a:t> Versicherung</a:t>
            </a:r>
          </a:p>
        </p:txBody>
      </p:sp>
      <p:sp>
        <p:nvSpPr>
          <p:cNvPr id="2" name="Textfeld 1"/>
          <p:cNvSpPr txBox="1"/>
          <p:nvPr/>
        </p:nvSpPr>
        <p:spPr>
          <a:xfrm>
            <a:off x="611560" y="1841500"/>
            <a:ext cx="7772400" cy="1384995"/>
          </a:xfrm>
          <a:prstGeom prst="rect">
            <a:avLst/>
          </a:prstGeom>
          <a:noFill/>
        </p:spPr>
        <p:txBody>
          <a:bodyPr wrap="square" rtlCol="0">
            <a:spAutoFit/>
          </a:bodyPr>
          <a:lstStyle/>
          <a:p>
            <a:r>
              <a:rPr lang="de-DE" sz="1200" b="1" dirty="0">
                <a:solidFill>
                  <a:srgbClr val="002040"/>
                </a:solidFill>
              </a:rPr>
              <a:t>Produkthaftpflicht:</a:t>
            </a:r>
          </a:p>
          <a:p>
            <a:endParaRPr lang="de-DE" sz="1200" b="1" dirty="0">
              <a:solidFill>
                <a:srgbClr val="002040"/>
              </a:solidFill>
            </a:endParaRPr>
          </a:p>
          <a:p>
            <a:r>
              <a:rPr lang="de-DE" sz="1200" dirty="0">
                <a:solidFill>
                  <a:srgbClr val="002040"/>
                </a:solidFill>
              </a:rPr>
              <a:t>Nach bestem Wissen der Verkäufer hat die Gesellschaft nie eine Anzeige erhalten oder hatte </a:t>
            </a:r>
            <a:r>
              <a:rPr lang="de-DE" sz="1200" dirty="0" err="1">
                <a:solidFill>
                  <a:srgbClr val="002040"/>
                </a:solidFill>
              </a:rPr>
              <a:t>sonstwie</a:t>
            </a:r>
            <a:r>
              <a:rPr lang="de-DE" sz="1200" dirty="0">
                <a:solidFill>
                  <a:srgbClr val="002040"/>
                </a:solidFill>
              </a:rPr>
              <a:t> Kenntnis erlangt oder hat derzeit Kenntnis, dass Umstände bestehen, welche vernünftigerweise erwarten lassen, dass Ansprüche aus Produkthaftpflicht oder vergleichbaren Haftungsgrundlagen für defekte oder man­gelhafte Produkte im Zusammenhang mit von der Gesellschaft hergestellt oder verkauften Produkten erhoben werden könnten.</a:t>
            </a:r>
          </a:p>
        </p:txBody>
      </p:sp>
      <p:sp>
        <p:nvSpPr>
          <p:cNvPr id="4" name="Textfeld 3"/>
          <p:cNvSpPr txBox="1"/>
          <p:nvPr/>
        </p:nvSpPr>
        <p:spPr>
          <a:xfrm>
            <a:off x="611560" y="3429000"/>
            <a:ext cx="7772400" cy="1754326"/>
          </a:xfrm>
          <a:prstGeom prst="rect">
            <a:avLst/>
          </a:prstGeom>
          <a:noFill/>
        </p:spPr>
        <p:txBody>
          <a:bodyPr wrap="square" rtlCol="0">
            <a:spAutoFit/>
          </a:bodyPr>
          <a:lstStyle/>
          <a:p>
            <a:pPr marL="171450" indent="-171450">
              <a:buFont typeface="Wingdings" panose="05000000000000000000" pitchFamily="2" charset="2"/>
              <a:buChar char="§"/>
            </a:pPr>
            <a:r>
              <a:rPr lang="de-DE" sz="1200" b="1" dirty="0">
                <a:solidFill>
                  <a:srgbClr val="002040"/>
                </a:solidFill>
              </a:rPr>
              <a:t>Arbeitsangelegenheiten</a:t>
            </a:r>
          </a:p>
          <a:p>
            <a:pPr marL="171450" indent="-171450">
              <a:buFont typeface="Wingdings" panose="05000000000000000000" pitchFamily="2" charset="2"/>
              <a:buChar char="§"/>
            </a:pPr>
            <a:r>
              <a:rPr lang="de-DE" sz="1200" b="1" dirty="0">
                <a:solidFill>
                  <a:srgbClr val="002040"/>
                </a:solidFill>
              </a:rPr>
              <a:t>Berufliche Vorsorge/Altersvorsorge</a:t>
            </a:r>
          </a:p>
          <a:p>
            <a:pPr marL="171450" indent="-171450">
              <a:buFont typeface="Wingdings" panose="05000000000000000000" pitchFamily="2" charset="2"/>
              <a:buChar char="§"/>
            </a:pPr>
            <a:r>
              <a:rPr lang="de-DE" sz="1200" b="1" dirty="0">
                <a:solidFill>
                  <a:srgbClr val="002040"/>
                </a:solidFill>
              </a:rPr>
              <a:t>Bewilligungen, Konzessionen, Einhaltung von Rechtsvorschriften </a:t>
            </a:r>
          </a:p>
          <a:p>
            <a:pPr marL="171450" indent="-171450">
              <a:buFont typeface="Wingdings" panose="05000000000000000000" pitchFamily="2" charset="2"/>
              <a:buChar char="§"/>
            </a:pPr>
            <a:r>
              <a:rPr lang="de-DE" sz="1200" b="1" dirty="0">
                <a:solidFill>
                  <a:srgbClr val="002040"/>
                </a:solidFill>
              </a:rPr>
              <a:t>Prozesse und andere Streitigkeiten</a:t>
            </a:r>
          </a:p>
          <a:p>
            <a:pPr marL="171450" indent="-171450">
              <a:buFont typeface="Wingdings" panose="05000000000000000000" pitchFamily="2" charset="2"/>
              <a:buChar char="§"/>
            </a:pPr>
            <a:r>
              <a:rPr lang="de-DE" sz="1200" b="1" dirty="0">
                <a:solidFill>
                  <a:srgbClr val="002040"/>
                </a:solidFill>
              </a:rPr>
              <a:t>Bankkonten und Depots</a:t>
            </a:r>
          </a:p>
          <a:p>
            <a:pPr marL="171450" indent="-171450">
              <a:buFont typeface="Wingdings" panose="05000000000000000000" pitchFamily="2" charset="2"/>
              <a:buChar char="§"/>
            </a:pPr>
            <a:r>
              <a:rPr lang="de-DE" sz="1200" b="1" dirty="0">
                <a:solidFill>
                  <a:srgbClr val="002040"/>
                </a:solidFill>
              </a:rPr>
              <a:t>Immaterialgüterrechte</a:t>
            </a:r>
          </a:p>
          <a:p>
            <a:pPr marL="171450" indent="-171450">
              <a:buFont typeface="Wingdings" panose="05000000000000000000" pitchFamily="2" charset="2"/>
              <a:buChar char="§"/>
            </a:pPr>
            <a:r>
              <a:rPr lang="de-DE" sz="1200" b="1" dirty="0">
                <a:solidFill>
                  <a:srgbClr val="002040"/>
                </a:solidFill>
              </a:rPr>
              <a:t>Liegenschaften</a:t>
            </a:r>
          </a:p>
          <a:p>
            <a:pPr marL="171450" indent="-171450">
              <a:buFont typeface="Wingdings" panose="05000000000000000000" pitchFamily="2" charset="2"/>
              <a:buChar char="§"/>
            </a:pPr>
            <a:r>
              <a:rPr lang="de-DE" sz="1200" b="1" dirty="0">
                <a:solidFill>
                  <a:srgbClr val="002040"/>
                </a:solidFill>
              </a:rPr>
              <a:t>Keine Gewinnbeteiligung</a:t>
            </a:r>
          </a:p>
          <a:p>
            <a:pPr marL="171450" indent="-171450">
              <a:buFont typeface="Wingdings" panose="05000000000000000000" pitchFamily="2" charset="2"/>
              <a:buChar char="§"/>
            </a:pPr>
            <a:endParaRPr lang="de-DE" sz="1200" b="1" dirty="0">
              <a:solidFill>
                <a:srgbClr val="002040"/>
              </a:solidFill>
            </a:endParaRPr>
          </a:p>
        </p:txBody>
      </p:sp>
    </p:spTree>
    <p:extLst>
      <p:ext uri="{BB962C8B-B14F-4D97-AF65-F5344CB8AC3E}">
        <p14:creationId xmlns:p14="http://schemas.microsoft.com/office/powerpoint/2010/main" val="320835095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err="1">
                <a:latin typeface="Arial" panose="020B0604020202020204" pitchFamily="34" charset="0"/>
                <a:cs typeface="Arial" panose="020B0604020202020204" pitchFamily="34" charset="0"/>
              </a:rPr>
              <a:t>Warranty</a:t>
            </a:r>
            <a:r>
              <a:rPr lang="de-DE" sz="2000" b="1" dirty="0">
                <a:latin typeface="Arial" panose="020B0604020202020204" pitchFamily="34" charset="0"/>
                <a:cs typeface="Arial" panose="020B0604020202020204" pitchFamily="34" charset="0"/>
              </a:rPr>
              <a:t> &amp; </a:t>
            </a:r>
            <a:r>
              <a:rPr lang="de-DE" sz="2000" b="1" dirty="0" err="1">
                <a:latin typeface="Arial" panose="020B0604020202020204" pitchFamily="34" charset="0"/>
                <a:cs typeface="Arial" panose="020B0604020202020204" pitchFamily="34" charset="0"/>
              </a:rPr>
              <a:t>Indemnity</a:t>
            </a:r>
            <a:r>
              <a:rPr lang="de-DE" sz="2000" b="1" dirty="0">
                <a:latin typeface="Arial" panose="020B0604020202020204" pitchFamily="34" charset="0"/>
                <a:cs typeface="Arial" panose="020B0604020202020204" pitchFamily="34" charset="0"/>
              </a:rPr>
              <a:t> Versicherung</a:t>
            </a:r>
          </a:p>
        </p:txBody>
      </p:sp>
      <p:sp>
        <p:nvSpPr>
          <p:cNvPr id="2" name="Textfeld 1"/>
          <p:cNvSpPr txBox="1"/>
          <p:nvPr/>
        </p:nvSpPr>
        <p:spPr>
          <a:xfrm>
            <a:off x="611560" y="1841500"/>
            <a:ext cx="7772400" cy="1384995"/>
          </a:xfrm>
          <a:prstGeom prst="rect">
            <a:avLst/>
          </a:prstGeom>
          <a:noFill/>
        </p:spPr>
        <p:txBody>
          <a:bodyPr wrap="square" rtlCol="0">
            <a:spAutoFit/>
          </a:bodyPr>
          <a:lstStyle/>
          <a:p>
            <a:r>
              <a:rPr lang="de-DE" sz="1200" b="1" dirty="0">
                <a:solidFill>
                  <a:srgbClr val="002040"/>
                </a:solidFill>
              </a:rPr>
              <a:t>Wahre und vollständige Information: </a:t>
            </a:r>
          </a:p>
          <a:p>
            <a:endParaRPr lang="de-DE" sz="1200" dirty="0">
              <a:solidFill>
                <a:srgbClr val="002040"/>
              </a:solidFill>
            </a:endParaRPr>
          </a:p>
          <a:p>
            <a:r>
              <a:rPr lang="de-DE" sz="1200" dirty="0">
                <a:solidFill>
                  <a:srgbClr val="002040"/>
                </a:solidFill>
              </a:rPr>
              <a:t>Alle Informationen, welche der Verkäufer dem Käufer betreffend die Gesellschaft zur Verfügung gestellt haben, sind wahr und vollständig und nicht irreführend. Alle Informationen betreffend die Gesellschaft, welche den VERKÄUFERN bekannt sind oder nach vernünftiger Nachforschung bekannt sein müssten und welche für die vernünftige Beurteilung der finanziellen und ge­schäftlichen Situation der Gesellschaft nötig sind, wurden dem Käufer schriftlich zur Verfügung gestellt.</a:t>
            </a:r>
          </a:p>
        </p:txBody>
      </p:sp>
    </p:spTree>
    <p:extLst>
      <p:ext uri="{BB962C8B-B14F-4D97-AF65-F5344CB8AC3E}">
        <p14:creationId xmlns:p14="http://schemas.microsoft.com/office/powerpoint/2010/main" val="392160227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err="1">
                <a:latin typeface="Arial" panose="020B0604020202020204" pitchFamily="34" charset="0"/>
                <a:cs typeface="Arial" panose="020B0604020202020204" pitchFamily="34" charset="0"/>
              </a:rPr>
              <a:t>Warranty</a:t>
            </a:r>
            <a:r>
              <a:rPr lang="de-DE" sz="2000" b="1" dirty="0">
                <a:latin typeface="Arial" panose="020B0604020202020204" pitchFamily="34" charset="0"/>
                <a:cs typeface="Arial" panose="020B0604020202020204" pitchFamily="34" charset="0"/>
              </a:rPr>
              <a:t> &amp; </a:t>
            </a:r>
            <a:r>
              <a:rPr lang="de-DE" sz="2000" b="1" dirty="0" err="1">
                <a:latin typeface="Arial" panose="020B0604020202020204" pitchFamily="34" charset="0"/>
                <a:cs typeface="Arial" panose="020B0604020202020204" pitchFamily="34" charset="0"/>
              </a:rPr>
              <a:t>Indemnity</a:t>
            </a:r>
            <a:r>
              <a:rPr lang="de-DE" sz="2000" b="1" dirty="0">
                <a:latin typeface="Arial" panose="020B0604020202020204" pitchFamily="34" charset="0"/>
                <a:cs typeface="Arial" panose="020B0604020202020204" pitchFamily="34" charset="0"/>
              </a:rPr>
              <a:t> Versicherung</a:t>
            </a:r>
          </a:p>
        </p:txBody>
      </p:sp>
      <p:sp>
        <p:nvSpPr>
          <p:cNvPr id="3" name="Rechteck 2"/>
          <p:cNvSpPr/>
          <p:nvPr/>
        </p:nvSpPr>
        <p:spPr>
          <a:xfrm>
            <a:off x="685800" y="1844824"/>
            <a:ext cx="7990656" cy="3724096"/>
          </a:xfrm>
          <a:prstGeom prst="rect">
            <a:avLst/>
          </a:prstGeom>
        </p:spPr>
        <p:txBody>
          <a:bodyPr wrap="square">
            <a:spAutoFit/>
          </a:bodyPr>
          <a:lstStyle/>
          <a:p>
            <a:pPr marL="0" indent="0">
              <a:lnSpc>
                <a:spcPct val="90000"/>
              </a:lnSpc>
              <a:buNone/>
            </a:pPr>
            <a:r>
              <a:rPr lang="de-DE" sz="2000" b="1" dirty="0">
                <a:solidFill>
                  <a:srgbClr val="002040"/>
                </a:solidFill>
                <a:latin typeface="Arial" panose="020B0604020202020204" pitchFamily="34" charset="0"/>
                <a:cs typeface="Arial" panose="020B0604020202020204" pitchFamily="34" charset="0"/>
              </a:rPr>
              <a:t>Struktur des Versicherungsschutzes:</a:t>
            </a:r>
          </a:p>
          <a:p>
            <a:pPr marL="0" indent="0">
              <a:lnSpc>
                <a:spcPct val="90000"/>
              </a:lnSpc>
              <a:buNone/>
            </a:pPr>
            <a:endParaRPr lang="de-DE" sz="2000" b="1" dirty="0">
              <a:solidFill>
                <a:srgbClr val="00204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de-DE" sz="2000" b="1" dirty="0">
                <a:solidFill>
                  <a:srgbClr val="002040"/>
                </a:solidFill>
                <a:latin typeface="Arial" panose="020B0604020202020204" pitchFamily="34" charset="0"/>
                <a:cs typeface="Arial" panose="020B0604020202020204" pitchFamily="34" charset="0"/>
              </a:rPr>
              <a:t> Versicherungsnehmer (Käufer oder Verkäufer)</a:t>
            </a:r>
          </a:p>
          <a:p>
            <a:pPr lvl="1">
              <a:buFont typeface="Wingdings" panose="05000000000000000000" pitchFamily="2" charset="2"/>
              <a:buChar char="§"/>
            </a:pPr>
            <a:r>
              <a:rPr lang="de-DE" sz="2000" dirty="0">
                <a:solidFill>
                  <a:srgbClr val="002040"/>
                </a:solidFill>
                <a:latin typeface="Arial" panose="020B0604020202020204" pitchFamily="34" charset="0"/>
                <a:cs typeface="Arial" panose="020B0604020202020204" pitchFamily="34" charset="0"/>
              </a:rPr>
              <a:t> Versicherer </a:t>
            </a:r>
          </a:p>
          <a:p>
            <a:pPr lvl="1">
              <a:buFont typeface="Wingdings" panose="05000000000000000000" pitchFamily="2" charset="2"/>
              <a:buChar char="§"/>
            </a:pPr>
            <a:r>
              <a:rPr lang="de-DE" sz="2000" dirty="0">
                <a:solidFill>
                  <a:srgbClr val="002040"/>
                </a:solidFill>
                <a:latin typeface="Arial" panose="020B0604020202020204" pitchFamily="34" charset="0"/>
                <a:cs typeface="Arial" panose="020B0604020202020204" pitchFamily="34" charset="0"/>
              </a:rPr>
              <a:t> Konkreter Übernahmevertrag/Kaufvertrag (Anlage zum Schein)</a:t>
            </a:r>
          </a:p>
          <a:p>
            <a:pPr lvl="1">
              <a:buFont typeface="Wingdings" panose="05000000000000000000" pitchFamily="2" charset="2"/>
              <a:buChar char="§"/>
            </a:pPr>
            <a:r>
              <a:rPr lang="de-DE" sz="2000" dirty="0">
                <a:solidFill>
                  <a:srgbClr val="002040"/>
                </a:solidFill>
                <a:latin typeface="Arial" panose="020B0604020202020204" pitchFamily="34" charset="0"/>
                <a:cs typeface="Arial" panose="020B0604020202020204" pitchFamily="34" charset="0"/>
              </a:rPr>
              <a:t> Laufzeit der Versicherung</a:t>
            </a:r>
          </a:p>
          <a:p>
            <a:pPr lvl="1">
              <a:buFont typeface="Wingdings" panose="05000000000000000000" pitchFamily="2" charset="2"/>
              <a:buChar char="§"/>
            </a:pPr>
            <a:r>
              <a:rPr lang="de-DE" sz="2000" dirty="0">
                <a:solidFill>
                  <a:srgbClr val="002040"/>
                </a:solidFill>
                <a:latin typeface="Arial" panose="020B0604020202020204" pitchFamily="34" charset="0"/>
                <a:cs typeface="Arial" panose="020B0604020202020204" pitchFamily="34" charset="0"/>
              </a:rPr>
              <a:t> Versicherungssumme</a:t>
            </a:r>
          </a:p>
          <a:p>
            <a:pPr lvl="1">
              <a:buFont typeface="Wingdings" panose="05000000000000000000" pitchFamily="2" charset="2"/>
              <a:buChar char="§"/>
            </a:pPr>
            <a:r>
              <a:rPr lang="de-DE" sz="2000" dirty="0">
                <a:solidFill>
                  <a:srgbClr val="002040"/>
                </a:solidFill>
                <a:latin typeface="Arial" panose="020B0604020202020204" pitchFamily="34" charset="0"/>
                <a:cs typeface="Arial" panose="020B0604020202020204" pitchFamily="34" charset="0"/>
              </a:rPr>
              <a:t> De </a:t>
            </a:r>
            <a:r>
              <a:rPr lang="de-DE" sz="2000" dirty="0" err="1">
                <a:solidFill>
                  <a:srgbClr val="002040"/>
                </a:solidFill>
                <a:latin typeface="Arial" panose="020B0604020202020204" pitchFamily="34" charset="0"/>
                <a:cs typeface="Arial" panose="020B0604020202020204" pitchFamily="34" charset="0"/>
              </a:rPr>
              <a:t>Minimis</a:t>
            </a:r>
            <a:r>
              <a:rPr lang="de-DE" sz="2000" dirty="0">
                <a:solidFill>
                  <a:srgbClr val="002040"/>
                </a:solidFill>
                <a:latin typeface="Arial" panose="020B0604020202020204" pitchFamily="34" charset="0"/>
                <a:cs typeface="Arial" panose="020B0604020202020204" pitchFamily="34" charset="0"/>
              </a:rPr>
              <a:t>-Grenze</a:t>
            </a:r>
          </a:p>
          <a:p>
            <a:pPr lvl="1">
              <a:buFont typeface="Wingdings" panose="05000000000000000000" pitchFamily="2" charset="2"/>
              <a:buChar char="§"/>
            </a:pPr>
            <a:r>
              <a:rPr lang="de-DE" sz="2000" dirty="0">
                <a:solidFill>
                  <a:srgbClr val="002040"/>
                </a:solidFill>
                <a:latin typeface="Arial" panose="020B0604020202020204" pitchFamily="34" charset="0"/>
                <a:cs typeface="Arial" panose="020B0604020202020204" pitchFamily="34" charset="0"/>
              </a:rPr>
              <a:t> Selbstbehalt</a:t>
            </a:r>
          </a:p>
          <a:p>
            <a:pPr lvl="1">
              <a:buFont typeface="Wingdings" panose="05000000000000000000" pitchFamily="2" charset="2"/>
              <a:buChar char="§"/>
            </a:pPr>
            <a:r>
              <a:rPr lang="de-DE" sz="2000" dirty="0">
                <a:solidFill>
                  <a:srgbClr val="002040"/>
                </a:solidFill>
                <a:latin typeface="Arial" panose="020B0604020202020204" pitchFamily="34" charset="0"/>
                <a:cs typeface="Arial" panose="020B0604020202020204" pitchFamily="34" charset="0"/>
              </a:rPr>
              <a:t> Versicherungsprämie</a:t>
            </a:r>
          </a:p>
          <a:p>
            <a:pPr lvl="1">
              <a:buFont typeface="Wingdings" panose="05000000000000000000" pitchFamily="2" charset="2"/>
              <a:buChar char="§"/>
            </a:pPr>
            <a:r>
              <a:rPr lang="de-DE" sz="2000" dirty="0">
                <a:solidFill>
                  <a:srgbClr val="002040"/>
                </a:solidFill>
                <a:latin typeface="Arial" panose="020B0604020202020204" pitchFamily="34" charset="0"/>
                <a:cs typeface="Arial" panose="020B0604020202020204" pitchFamily="34" charset="0"/>
              </a:rPr>
              <a:t> Versicherungsbedingungen</a:t>
            </a:r>
          </a:p>
          <a:p>
            <a:pPr lvl="1">
              <a:buFont typeface="Wingdings" panose="05000000000000000000" pitchFamily="2" charset="2"/>
              <a:buChar char="§"/>
            </a:pPr>
            <a:r>
              <a:rPr lang="de-DE" sz="2000" dirty="0">
                <a:solidFill>
                  <a:srgbClr val="002040"/>
                </a:solidFill>
                <a:latin typeface="Arial" panose="020B0604020202020204" pitchFamily="34" charset="0"/>
                <a:cs typeface="Arial" panose="020B0604020202020204" pitchFamily="34" charset="0"/>
              </a:rPr>
              <a:t> Anlage A mit den gedeckten Garantien </a:t>
            </a:r>
          </a:p>
        </p:txBody>
      </p:sp>
    </p:spTree>
    <p:extLst>
      <p:ext uri="{BB962C8B-B14F-4D97-AF65-F5344CB8AC3E}">
        <p14:creationId xmlns:p14="http://schemas.microsoft.com/office/powerpoint/2010/main" val="159941552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err="1">
                <a:latin typeface="Arial" panose="020B0604020202020204" pitchFamily="34" charset="0"/>
                <a:cs typeface="Arial" panose="020B0604020202020204" pitchFamily="34" charset="0"/>
              </a:rPr>
              <a:t>Warranty</a:t>
            </a:r>
            <a:r>
              <a:rPr lang="de-DE" sz="2000" b="1" dirty="0">
                <a:latin typeface="Arial" panose="020B0604020202020204" pitchFamily="34" charset="0"/>
                <a:cs typeface="Arial" panose="020B0604020202020204" pitchFamily="34" charset="0"/>
              </a:rPr>
              <a:t> &amp; </a:t>
            </a:r>
            <a:r>
              <a:rPr lang="de-DE" sz="2000" b="1" dirty="0" err="1">
                <a:latin typeface="Arial" panose="020B0604020202020204" pitchFamily="34" charset="0"/>
                <a:cs typeface="Arial" panose="020B0604020202020204" pitchFamily="34" charset="0"/>
              </a:rPr>
              <a:t>Indemnity</a:t>
            </a:r>
            <a:r>
              <a:rPr lang="de-DE" sz="2000" b="1" dirty="0">
                <a:latin typeface="Arial" panose="020B0604020202020204" pitchFamily="34" charset="0"/>
                <a:cs typeface="Arial" panose="020B0604020202020204" pitchFamily="34" charset="0"/>
              </a:rPr>
              <a:t> Versicherung</a:t>
            </a:r>
          </a:p>
        </p:txBody>
      </p:sp>
      <p:sp>
        <p:nvSpPr>
          <p:cNvPr id="6" name="Rechteck 5"/>
          <p:cNvSpPr/>
          <p:nvPr/>
        </p:nvSpPr>
        <p:spPr bwMode="auto">
          <a:xfrm>
            <a:off x="683568" y="1844824"/>
            <a:ext cx="1440160" cy="720080"/>
          </a:xfrm>
          <a:prstGeom prst="rect">
            <a:avLst/>
          </a:prstGeom>
          <a:solidFill>
            <a:schemeClr val="tx1">
              <a:lumMod val="50000"/>
              <a:lumOff val="5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Verkäufer</a:t>
            </a:r>
          </a:p>
        </p:txBody>
      </p:sp>
      <p:sp>
        <p:nvSpPr>
          <p:cNvPr id="7" name="Rechteck 6"/>
          <p:cNvSpPr/>
          <p:nvPr/>
        </p:nvSpPr>
        <p:spPr bwMode="auto">
          <a:xfrm>
            <a:off x="7020272" y="1844824"/>
            <a:ext cx="1440160" cy="720080"/>
          </a:xfrm>
          <a:prstGeom prst="rect">
            <a:avLst/>
          </a:prstGeom>
          <a:solidFill>
            <a:schemeClr val="tx1">
              <a:lumMod val="50000"/>
              <a:lumOff val="5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Käufer</a:t>
            </a:r>
          </a:p>
        </p:txBody>
      </p:sp>
      <p:sp>
        <p:nvSpPr>
          <p:cNvPr id="8" name="Pfeil nach links und rechts 7"/>
          <p:cNvSpPr/>
          <p:nvPr/>
        </p:nvSpPr>
        <p:spPr bwMode="auto">
          <a:xfrm>
            <a:off x="2411760" y="1916832"/>
            <a:ext cx="4392488" cy="504056"/>
          </a:xfrm>
          <a:prstGeom prst="leftRightArrow">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Kaufvertrag</a:t>
            </a:r>
          </a:p>
        </p:txBody>
      </p:sp>
      <p:sp>
        <p:nvSpPr>
          <p:cNvPr id="14" name="Rechteck 13"/>
          <p:cNvSpPr/>
          <p:nvPr/>
        </p:nvSpPr>
        <p:spPr bwMode="auto">
          <a:xfrm>
            <a:off x="683568" y="3140968"/>
            <a:ext cx="1440160" cy="720080"/>
          </a:xfrm>
          <a:prstGeom prst="rect">
            <a:avLst/>
          </a:prstGeom>
          <a:solidFill>
            <a:schemeClr val="tx1">
              <a:lumMod val="50000"/>
              <a:lumOff val="5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Verkäufer-</a:t>
            </a:r>
            <a:r>
              <a:rPr kumimoji="0" lang="de-DE" sz="1600"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police</a:t>
            </a:r>
            <a:endPar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Rechteck 14"/>
          <p:cNvSpPr/>
          <p:nvPr/>
        </p:nvSpPr>
        <p:spPr bwMode="auto">
          <a:xfrm>
            <a:off x="7020272" y="3140968"/>
            <a:ext cx="1440160" cy="720080"/>
          </a:xfrm>
          <a:prstGeom prst="rect">
            <a:avLst/>
          </a:prstGeom>
          <a:solidFill>
            <a:schemeClr val="tx1">
              <a:lumMod val="50000"/>
              <a:lumOff val="5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Käufer-</a:t>
            </a:r>
          </a:p>
          <a:p>
            <a:pPr marL="0" marR="0" indent="0" algn="ctr" defTabSz="914400" rtl="0" eaLnBrk="0" fontAlgn="base" latinLnBrk="0" hangingPunct="0">
              <a:lnSpc>
                <a:spcPct val="100000"/>
              </a:lnSpc>
              <a:spcBef>
                <a:spcPct val="0"/>
              </a:spcBef>
              <a:spcAft>
                <a:spcPct val="0"/>
              </a:spcAft>
              <a:buClrTx/>
              <a:buSzTx/>
              <a:buFontTx/>
              <a:buNone/>
              <a:tabLst/>
            </a:pPr>
            <a:r>
              <a:rPr lang="de-DE" sz="1600" b="1" dirty="0" err="1">
                <a:solidFill>
                  <a:schemeClr val="bg1"/>
                </a:solidFill>
                <a:latin typeface="Arial" panose="020B0604020202020204" pitchFamily="34" charset="0"/>
                <a:cs typeface="Arial" panose="020B0604020202020204" pitchFamily="34" charset="0"/>
              </a:rPr>
              <a:t>police</a:t>
            </a:r>
            <a:endPar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 name="Pfeil nach unten 8"/>
          <p:cNvSpPr/>
          <p:nvPr/>
        </p:nvSpPr>
        <p:spPr bwMode="auto">
          <a:xfrm>
            <a:off x="1187624" y="4005064"/>
            <a:ext cx="288032" cy="360040"/>
          </a:xfrm>
          <a:prstGeom prst="downArrow">
            <a:avLst/>
          </a:prstGeom>
          <a:solidFill>
            <a:srgbClr val="92D050">
              <a:alpha val="7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0" name="Pfeil nach unten 9"/>
          <p:cNvSpPr/>
          <p:nvPr/>
        </p:nvSpPr>
        <p:spPr bwMode="auto">
          <a:xfrm>
            <a:off x="7596336" y="4005064"/>
            <a:ext cx="288032" cy="360040"/>
          </a:xfrm>
          <a:prstGeom prst="downArrow">
            <a:avLst/>
          </a:prstGeom>
          <a:solidFill>
            <a:srgbClr val="92D050">
              <a:alpha val="7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echteck 10"/>
          <p:cNvSpPr/>
          <p:nvPr/>
        </p:nvSpPr>
        <p:spPr bwMode="auto">
          <a:xfrm>
            <a:off x="683568" y="4581128"/>
            <a:ext cx="2448272" cy="1224136"/>
          </a:xfrm>
          <a:prstGeom prst="rect">
            <a:avLst/>
          </a:prstGeom>
          <a:solidFill>
            <a:schemeClr val="tx1">
              <a:lumMod val="50000"/>
              <a:lumOff val="5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Haftpflicht-</a:t>
            </a:r>
            <a:r>
              <a:rPr kumimoji="0" lang="de-DE" sz="1600"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versicherung</a:t>
            </a:r>
            <a:endPar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600" b="1" dirty="0">
                <a:solidFill>
                  <a:schemeClr val="bg1"/>
                </a:solidFill>
                <a:latin typeface="Arial" panose="020B0604020202020204" pitchFamily="34" charset="0"/>
                <a:cs typeface="Arial" panose="020B0604020202020204" pitchFamily="34" charset="0"/>
              </a:rPr>
              <a:t>(</a:t>
            </a:r>
            <a:r>
              <a:rPr lang="de-DE" sz="1600" b="1" dirty="0" err="1">
                <a:solidFill>
                  <a:schemeClr val="bg1"/>
                </a:solidFill>
                <a:latin typeface="Arial" panose="020B0604020202020204" pitchFamily="34" charset="0"/>
                <a:cs typeface="Arial" panose="020B0604020202020204" pitchFamily="34" charset="0"/>
              </a:rPr>
              <a:t>sell</a:t>
            </a:r>
            <a:r>
              <a:rPr lang="de-DE" sz="1600" b="1" dirty="0">
                <a:solidFill>
                  <a:schemeClr val="bg1"/>
                </a:solidFill>
                <a:latin typeface="Arial" panose="020B0604020202020204" pitchFamily="34" charset="0"/>
                <a:cs typeface="Arial" panose="020B0604020202020204" pitchFamily="34" charset="0"/>
              </a:rPr>
              <a:t>- </a:t>
            </a:r>
            <a:r>
              <a:rPr lang="de-DE" sz="1600" b="1" dirty="0" err="1">
                <a:solidFill>
                  <a:schemeClr val="bg1"/>
                </a:solidFill>
                <a:latin typeface="Arial" panose="020B0604020202020204" pitchFamily="34" charset="0"/>
                <a:cs typeface="Arial" panose="020B0604020202020204" pitchFamily="34" charset="0"/>
              </a:rPr>
              <a:t>side</a:t>
            </a:r>
            <a:r>
              <a:rPr lang="de-DE" sz="1600" b="1" dirty="0">
                <a:solidFill>
                  <a:schemeClr val="bg1"/>
                </a:solidFill>
                <a:latin typeface="Arial" panose="020B0604020202020204" pitchFamily="34" charset="0"/>
                <a:cs typeface="Arial" panose="020B0604020202020204" pitchFamily="34" charset="0"/>
              </a:rPr>
              <a:t>)</a:t>
            </a:r>
            <a:endPar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 name="Rechteck 11"/>
          <p:cNvSpPr/>
          <p:nvPr/>
        </p:nvSpPr>
        <p:spPr bwMode="auto">
          <a:xfrm>
            <a:off x="6012160" y="4581128"/>
            <a:ext cx="2448272" cy="1224136"/>
          </a:xfrm>
          <a:prstGeom prst="rect">
            <a:avLst/>
          </a:prstGeom>
          <a:solidFill>
            <a:schemeClr val="tx1">
              <a:lumMod val="50000"/>
              <a:lumOff val="5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b="1" dirty="0">
                <a:solidFill>
                  <a:schemeClr val="bg1"/>
                </a:solidFill>
                <a:latin typeface="Arial" panose="020B0604020202020204" pitchFamily="34" charset="0"/>
                <a:cs typeface="Arial" panose="020B0604020202020204" pitchFamily="34" charset="0"/>
              </a:rPr>
              <a:t>Eigenschaden-Versicherung</a:t>
            </a:r>
            <a:endPar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600" b="1" dirty="0">
                <a:solidFill>
                  <a:schemeClr val="bg1"/>
                </a:solidFill>
                <a:latin typeface="Arial" panose="020B0604020202020204" pitchFamily="34" charset="0"/>
                <a:cs typeface="Arial" panose="020B0604020202020204" pitchFamily="34" charset="0"/>
              </a:rPr>
              <a:t>(</a:t>
            </a:r>
            <a:r>
              <a:rPr lang="de-DE" sz="1600" b="1" dirty="0" err="1">
                <a:solidFill>
                  <a:schemeClr val="bg1"/>
                </a:solidFill>
                <a:latin typeface="Arial" panose="020B0604020202020204" pitchFamily="34" charset="0"/>
                <a:cs typeface="Arial" panose="020B0604020202020204" pitchFamily="34" charset="0"/>
              </a:rPr>
              <a:t>buy-side</a:t>
            </a:r>
            <a:r>
              <a:rPr lang="de-DE" sz="1600" b="1" dirty="0">
                <a:solidFill>
                  <a:schemeClr val="bg1"/>
                </a:solidFill>
                <a:latin typeface="Arial" panose="020B0604020202020204" pitchFamily="34" charset="0"/>
                <a:cs typeface="Arial" panose="020B0604020202020204" pitchFamily="34" charset="0"/>
              </a:rPr>
              <a:t>)</a:t>
            </a:r>
            <a:endPar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89266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err="1">
                <a:latin typeface="Arial" panose="020B0604020202020204" pitchFamily="34" charset="0"/>
                <a:cs typeface="Arial" panose="020B0604020202020204" pitchFamily="34" charset="0"/>
              </a:rPr>
              <a:t>Warranty</a:t>
            </a:r>
            <a:r>
              <a:rPr lang="de-DE" sz="2000" b="1" dirty="0">
                <a:latin typeface="Arial" panose="020B0604020202020204" pitchFamily="34" charset="0"/>
                <a:cs typeface="Arial" panose="020B0604020202020204" pitchFamily="34" charset="0"/>
              </a:rPr>
              <a:t> &amp; </a:t>
            </a:r>
            <a:r>
              <a:rPr lang="de-DE" sz="2000" b="1" dirty="0" err="1">
                <a:latin typeface="Arial" panose="020B0604020202020204" pitchFamily="34" charset="0"/>
                <a:cs typeface="Arial" panose="020B0604020202020204" pitchFamily="34" charset="0"/>
              </a:rPr>
              <a:t>Indemnity</a:t>
            </a:r>
            <a:r>
              <a:rPr lang="de-DE" sz="2000" b="1" dirty="0">
                <a:latin typeface="Arial" panose="020B0604020202020204" pitchFamily="34" charset="0"/>
                <a:cs typeface="Arial" panose="020B0604020202020204" pitchFamily="34" charset="0"/>
              </a:rPr>
              <a:t> Versicherung</a:t>
            </a:r>
          </a:p>
        </p:txBody>
      </p:sp>
      <p:sp>
        <p:nvSpPr>
          <p:cNvPr id="6" name="Rechteck 5"/>
          <p:cNvSpPr/>
          <p:nvPr/>
        </p:nvSpPr>
        <p:spPr bwMode="auto">
          <a:xfrm>
            <a:off x="683568" y="1844824"/>
            <a:ext cx="1440160" cy="720080"/>
          </a:xfrm>
          <a:prstGeom prst="rect">
            <a:avLst/>
          </a:prstGeom>
          <a:solidFill>
            <a:schemeClr val="tx1">
              <a:lumMod val="50000"/>
              <a:lumOff val="5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Verkäufer</a:t>
            </a:r>
          </a:p>
        </p:txBody>
      </p:sp>
      <p:sp>
        <p:nvSpPr>
          <p:cNvPr id="7" name="Rechteck 6"/>
          <p:cNvSpPr/>
          <p:nvPr/>
        </p:nvSpPr>
        <p:spPr bwMode="auto">
          <a:xfrm>
            <a:off x="7020272" y="1844824"/>
            <a:ext cx="1440160" cy="720080"/>
          </a:xfrm>
          <a:prstGeom prst="rect">
            <a:avLst/>
          </a:prstGeom>
          <a:solidFill>
            <a:schemeClr val="tx1">
              <a:lumMod val="50000"/>
              <a:lumOff val="5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Käufer</a:t>
            </a:r>
          </a:p>
        </p:txBody>
      </p:sp>
      <p:sp>
        <p:nvSpPr>
          <p:cNvPr id="8" name="Pfeil nach links und rechts 7"/>
          <p:cNvSpPr/>
          <p:nvPr/>
        </p:nvSpPr>
        <p:spPr bwMode="auto">
          <a:xfrm>
            <a:off x="2411760" y="1916832"/>
            <a:ext cx="4392488" cy="504056"/>
          </a:xfrm>
          <a:prstGeom prst="leftRightArrow">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Kaufvertrag</a:t>
            </a:r>
          </a:p>
        </p:txBody>
      </p:sp>
      <p:sp>
        <p:nvSpPr>
          <p:cNvPr id="14" name="Rechteck 13"/>
          <p:cNvSpPr/>
          <p:nvPr/>
        </p:nvSpPr>
        <p:spPr bwMode="auto">
          <a:xfrm>
            <a:off x="683568" y="3140968"/>
            <a:ext cx="1440160" cy="720080"/>
          </a:xfrm>
          <a:prstGeom prst="rect">
            <a:avLst/>
          </a:prstGeom>
          <a:solidFill>
            <a:schemeClr val="tx1">
              <a:lumMod val="50000"/>
              <a:lumOff val="5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Verkäufer-</a:t>
            </a:r>
            <a:r>
              <a:rPr kumimoji="0" lang="de-DE" sz="1600"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police</a:t>
            </a:r>
            <a:endPar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Rechteck 14"/>
          <p:cNvSpPr/>
          <p:nvPr/>
        </p:nvSpPr>
        <p:spPr bwMode="auto">
          <a:xfrm>
            <a:off x="7020272" y="3140968"/>
            <a:ext cx="1440160" cy="720080"/>
          </a:xfrm>
          <a:prstGeom prst="rect">
            <a:avLst/>
          </a:prstGeom>
          <a:solidFill>
            <a:schemeClr val="tx1">
              <a:lumMod val="50000"/>
              <a:lumOff val="5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Käufer-</a:t>
            </a:r>
          </a:p>
          <a:p>
            <a:pPr marL="0" marR="0" indent="0" algn="ctr" defTabSz="914400" rtl="0" eaLnBrk="0" fontAlgn="base" latinLnBrk="0" hangingPunct="0">
              <a:lnSpc>
                <a:spcPct val="100000"/>
              </a:lnSpc>
              <a:spcBef>
                <a:spcPct val="0"/>
              </a:spcBef>
              <a:spcAft>
                <a:spcPct val="0"/>
              </a:spcAft>
              <a:buClrTx/>
              <a:buSzTx/>
              <a:buFontTx/>
              <a:buNone/>
              <a:tabLst/>
            </a:pPr>
            <a:r>
              <a:rPr lang="de-DE" sz="1600" b="1" dirty="0" err="1">
                <a:solidFill>
                  <a:schemeClr val="bg1"/>
                </a:solidFill>
                <a:latin typeface="Arial" panose="020B0604020202020204" pitchFamily="34" charset="0"/>
                <a:cs typeface="Arial" panose="020B0604020202020204" pitchFamily="34" charset="0"/>
              </a:rPr>
              <a:t>police</a:t>
            </a:r>
            <a:endPar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 name="Pfeil nach unten 8"/>
          <p:cNvSpPr/>
          <p:nvPr/>
        </p:nvSpPr>
        <p:spPr bwMode="auto">
          <a:xfrm>
            <a:off x="1187624" y="4005064"/>
            <a:ext cx="288032" cy="360040"/>
          </a:xfrm>
          <a:prstGeom prst="downArrow">
            <a:avLst/>
          </a:prstGeom>
          <a:solidFill>
            <a:srgbClr val="92D050">
              <a:alpha val="7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0" name="Pfeil nach unten 9"/>
          <p:cNvSpPr/>
          <p:nvPr/>
        </p:nvSpPr>
        <p:spPr bwMode="auto">
          <a:xfrm>
            <a:off x="7596336" y="4005064"/>
            <a:ext cx="288032" cy="360040"/>
          </a:xfrm>
          <a:prstGeom prst="downArrow">
            <a:avLst/>
          </a:prstGeom>
          <a:solidFill>
            <a:srgbClr val="92D050">
              <a:alpha val="7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echteck 10"/>
          <p:cNvSpPr/>
          <p:nvPr/>
        </p:nvSpPr>
        <p:spPr bwMode="auto">
          <a:xfrm>
            <a:off x="683568" y="4581128"/>
            <a:ext cx="2448272" cy="1224136"/>
          </a:xfrm>
          <a:prstGeom prst="rect">
            <a:avLst/>
          </a:prstGeom>
          <a:solidFill>
            <a:srgbClr val="FF4600">
              <a:alpha val="94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Haftpflicht-</a:t>
            </a:r>
            <a:r>
              <a:rPr kumimoji="0" lang="de-DE" sz="1600"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versicherung</a:t>
            </a:r>
            <a:endPar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600" b="1" dirty="0">
                <a:solidFill>
                  <a:schemeClr val="bg1"/>
                </a:solidFill>
                <a:latin typeface="Arial" panose="020B0604020202020204" pitchFamily="34" charset="0"/>
                <a:cs typeface="Arial" panose="020B0604020202020204" pitchFamily="34" charset="0"/>
              </a:rPr>
              <a:t>(</a:t>
            </a:r>
            <a:r>
              <a:rPr lang="de-DE" sz="1600" b="1" dirty="0" err="1">
                <a:solidFill>
                  <a:schemeClr val="bg1"/>
                </a:solidFill>
                <a:latin typeface="Arial" panose="020B0604020202020204" pitchFamily="34" charset="0"/>
                <a:cs typeface="Arial" panose="020B0604020202020204" pitchFamily="34" charset="0"/>
              </a:rPr>
              <a:t>sell</a:t>
            </a:r>
            <a:r>
              <a:rPr lang="de-DE" sz="1600" b="1" dirty="0">
                <a:solidFill>
                  <a:schemeClr val="bg1"/>
                </a:solidFill>
                <a:latin typeface="Arial" panose="020B0604020202020204" pitchFamily="34" charset="0"/>
                <a:cs typeface="Arial" panose="020B0604020202020204" pitchFamily="34" charset="0"/>
              </a:rPr>
              <a:t>- </a:t>
            </a:r>
            <a:r>
              <a:rPr lang="de-DE" sz="1600" b="1" dirty="0" err="1">
                <a:solidFill>
                  <a:schemeClr val="bg1"/>
                </a:solidFill>
                <a:latin typeface="Arial" panose="020B0604020202020204" pitchFamily="34" charset="0"/>
                <a:cs typeface="Arial" panose="020B0604020202020204" pitchFamily="34" charset="0"/>
              </a:rPr>
              <a:t>side</a:t>
            </a:r>
            <a:r>
              <a:rPr lang="de-DE" sz="1600" b="1" dirty="0">
                <a:solidFill>
                  <a:schemeClr val="bg1"/>
                </a:solidFill>
                <a:latin typeface="Arial" panose="020B0604020202020204" pitchFamily="34" charset="0"/>
                <a:cs typeface="Arial" panose="020B0604020202020204" pitchFamily="34" charset="0"/>
              </a:rPr>
              <a:t>)</a:t>
            </a:r>
            <a:endPar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 name="Rechteck 11"/>
          <p:cNvSpPr/>
          <p:nvPr/>
        </p:nvSpPr>
        <p:spPr bwMode="auto">
          <a:xfrm>
            <a:off x="6012160" y="4581128"/>
            <a:ext cx="2448272" cy="1224136"/>
          </a:xfrm>
          <a:prstGeom prst="rect">
            <a:avLst/>
          </a:prstGeom>
          <a:solidFill>
            <a:schemeClr val="tx1">
              <a:lumMod val="50000"/>
              <a:lumOff val="5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b="1" dirty="0">
                <a:solidFill>
                  <a:schemeClr val="bg1"/>
                </a:solidFill>
                <a:latin typeface="Arial" panose="020B0604020202020204" pitchFamily="34" charset="0"/>
                <a:cs typeface="Arial" panose="020B0604020202020204" pitchFamily="34" charset="0"/>
              </a:rPr>
              <a:t>Eigenschaden-Versicherung</a:t>
            </a:r>
            <a:endPar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600" b="1" dirty="0">
                <a:solidFill>
                  <a:schemeClr val="bg1"/>
                </a:solidFill>
                <a:latin typeface="Arial" panose="020B0604020202020204" pitchFamily="34" charset="0"/>
                <a:cs typeface="Arial" panose="020B0604020202020204" pitchFamily="34" charset="0"/>
              </a:rPr>
              <a:t>(</a:t>
            </a:r>
            <a:r>
              <a:rPr lang="de-DE" sz="1600" b="1" dirty="0" err="1">
                <a:solidFill>
                  <a:schemeClr val="bg1"/>
                </a:solidFill>
                <a:latin typeface="Arial" panose="020B0604020202020204" pitchFamily="34" charset="0"/>
                <a:cs typeface="Arial" panose="020B0604020202020204" pitchFamily="34" charset="0"/>
              </a:rPr>
              <a:t>buy-side</a:t>
            </a:r>
            <a:r>
              <a:rPr lang="de-DE" sz="1600" b="1" dirty="0">
                <a:solidFill>
                  <a:schemeClr val="bg1"/>
                </a:solidFill>
                <a:latin typeface="Arial" panose="020B0604020202020204" pitchFamily="34" charset="0"/>
                <a:cs typeface="Arial" panose="020B0604020202020204" pitchFamily="34" charset="0"/>
              </a:rPr>
              <a:t>)</a:t>
            </a:r>
            <a:endPar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362407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err="1">
                <a:latin typeface="Arial" panose="020B0604020202020204" pitchFamily="34" charset="0"/>
                <a:cs typeface="Arial" panose="020B0604020202020204" pitchFamily="34" charset="0"/>
              </a:rPr>
              <a:t>Warranty</a:t>
            </a:r>
            <a:r>
              <a:rPr lang="de-DE" sz="2000" b="1" dirty="0">
                <a:latin typeface="Arial" panose="020B0604020202020204" pitchFamily="34" charset="0"/>
                <a:cs typeface="Arial" panose="020B0604020202020204" pitchFamily="34" charset="0"/>
              </a:rPr>
              <a:t> &amp; </a:t>
            </a:r>
            <a:r>
              <a:rPr lang="de-DE" sz="2000" b="1" dirty="0" err="1">
                <a:latin typeface="Arial" panose="020B0604020202020204" pitchFamily="34" charset="0"/>
                <a:cs typeface="Arial" panose="020B0604020202020204" pitchFamily="34" charset="0"/>
              </a:rPr>
              <a:t>Indemnity</a:t>
            </a:r>
            <a:r>
              <a:rPr lang="de-DE" sz="2000" b="1" dirty="0">
                <a:latin typeface="Arial" panose="020B0604020202020204" pitchFamily="34" charset="0"/>
                <a:cs typeface="Arial" panose="020B0604020202020204" pitchFamily="34" charset="0"/>
              </a:rPr>
              <a:t> Versicherung</a:t>
            </a:r>
          </a:p>
        </p:txBody>
      </p:sp>
      <p:sp>
        <p:nvSpPr>
          <p:cNvPr id="13" name="Rectangle 3"/>
          <p:cNvSpPr>
            <a:spLocks noGrp="1" noChangeArrowheads="1"/>
          </p:cNvSpPr>
          <p:nvPr>
            <p:ph idx="1"/>
          </p:nvPr>
        </p:nvSpPr>
        <p:spPr>
          <a:xfrm>
            <a:off x="684213" y="2060599"/>
            <a:ext cx="7772400" cy="4176713"/>
          </a:xfrm>
        </p:spPr>
        <p:txBody>
          <a:bodyPr/>
          <a:lstStyle/>
          <a:p>
            <a:pPr marL="0" indent="0">
              <a:lnSpc>
                <a:spcPct val="90000"/>
              </a:lnSpc>
              <a:buNone/>
            </a:pPr>
            <a:r>
              <a:rPr lang="de-DE" sz="2000" b="1" dirty="0">
                <a:solidFill>
                  <a:srgbClr val="002040"/>
                </a:solidFill>
                <a:latin typeface="Arial" panose="020B0604020202020204" pitchFamily="34" charset="0"/>
                <a:cs typeface="Arial" panose="020B0604020202020204" pitchFamily="34" charset="0"/>
              </a:rPr>
              <a:t>Haftpflichtversicherung aus Verkäufersicht</a:t>
            </a:r>
          </a:p>
          <a:p>
            <a:pPr marL="0" indent="0">
              <a:lnSpc>
                <a:spcPct val="90000"/>
              </a:lnSpc>
              <a:buNone/>
            </a:pPr>
            <a:endParaRPr lang="de-DE" sz="2000" b="1" dirty="0">
              <a:solidFill>
                <a:srgbClr val="002040"/>
              </a:solidFill>
              <a:latin typeface="Arial" panose="020B0604020202020204" pitchFamily="34" charset="0"/>
              <a:cs typeface="Arial" panose="020B0604020202020204" pitchFamily="34" charset="0"/>
            </a:endParaRPr>
          </a:p>
          <a:p>
            <a:pPr marL="0" lvl="1" indent="0">
              <a:lnSpc>
                <a:spcPct val="90000"/>
              </a:lnSpc>
              <a:buNone/>
            </a:pPr>
            <a:r>
              <a:rPr lang="de-DE" sz="1600" dirty="0">
                <a:solidFill>
                  <a:srgbClr val="002040"/>
                </a:solidFill>
                <a:latin typeface="Arial" panose="020B0604020202020204" pitchFamily="34" charset="0"/>
                <a:cs typeface="Arial" panose="020B0604020202020204" pitchFamily="34" charset="0"/>
              </a:rPr>
              <a:t>Der Versicherer gewährt dem Versicherungsnehmer Versicherungsschutz für den Fall, dass er wegen Verletzung einer von ihm im Unternehmenskaufvertrag abgegebenen Garantie oder Freistellungsverpflichtung nach Maßgabe des </a:t>
            </a:r>
          </a:p>
          <a:p>
            <a:pPr marL="0" lvl="1" indent="0">
              <a:lnSpc>
                <a:spcPct val="90000"/>
              </a:lnSpc>
              <a:buNone/>
            </a:pPr>
            <a:r>
              <a:rPr lang="de-DE" sz="1600" dirty="0">
                <a:solidFill>
                  <a:srgbClr val="002040"/>
                </a:solidFill>
                <a:latin typeface="Arial" panose="020B0604020202020204" pitchFamily="34" charset="0"/>
                <a:cs typeface="Arial" panose="020B0604020202020204" pitchFamily="34" charset="0"/>
              </a:rPr>
              <a:t>Unternehmenskaufvertrags für einen Vermögensschaden in Anspruch </a:t>
            </a:r>
          </a:p>
          <a:p>
            <a:pPr marL="0" lvl="1" indent="0">
              <a:lnSpc>
                <a:spcPct val="90000"/>
              </a:lnSpc>
              <a:buNone/>
            </a:pPr>
            <a:r>
              <a:rPr lang="de-DE" sz="1600" dirty="0">
                <a:solidFill>
                  <a:srgbClr val="002040"/>
                </a:solidFill>
                <a:latin typeface="Arial" panose="020B0604020202020204" pitchFamily="34" charset="0"/>
                <a:cs typeface="Arial" panose="020B0604020202020204" pitchFamily="34" charset="0"/>
              </a:rPr>
              <a:t>genommen wird. Dies gilt auch für Garantieverletzungen von Personen, für die </a:t>
            </a:r>
          </a:p>
          <a:p>
            <a:pPr marL="381000" lvl="1" indent="-381000">
              <a:lnSpc>
                <a:spcPct val="90000"/>
              </a:lnSpc>
              <a:buNone/>
            </a:pPr>
            <a:r>
              <a:rPr lang="de-DE" sz="1600" dirty="0">
                <a:solidFill>
                  <a:srgbClr val="002040"/>
                </a:solidFill>
                <a:latin typeface="Arial" panose="020B0604020202020204" pitchFamily="34" charset="0"/>
                <a:cs typeface="Arial" panose="020B0604020202020204" pitchFamily="34" charset="0"/>
              </a:rPr>
              <a:t>der Versicherungsnehmer einzustehen hat. </a:t>
            </a:r>
          </a:p>
          <a:p>
            <a:pPr>
              <a:lnSpc>
                <a:spcPct val="90000"/>
              </a:lnSpc>
            </a:pPr>
            <a:endParaRPr lang="de-DE" sz="2000" dirty="0">
              <a:solidFill>
                <a:srgbClr val="002040"/>
              </a:solidFill>
              <a:latin typeface="Arial" panose="020B0604020202020204" pitchFamily="34" charset="0"/>
              <a:cs typeface="Arial" panose="020B0604020202020204" pitchFamily="34" charset="0"/>
            </a:endParaRPr>
          </a:p>
          <a:p>
            <a:pPr>
              <a:lnSpc>
                <a:spcPct val="90000"/>
              </a:lnSpc>
            </a:pPr>
            <a:r>
              <a:rPr lang="de-DE" sz="1600" dirty="0">
                <a:solidFill>
                  <a:srgbClr val="002040"/>
                </a:solidFill>
                <a:latin typeface="Arial" panose="020B0604020202020204" pitchFamily="34" charset="0"/>
                <a:cs typeface="Arial" panose="020B0604020202020204" pitchFamily="34" charset="0"/>
              </a:rPr>
              <a:t>Es gibt einen Ausschluss für Vorsatz und wissentliche Pflichtverstöße.</a:t>
            </a:r>
          </a:p>
          <a:p>
            <a:pPr>
              <a:lnSpc>
                <a:spcPct val="90000"/>
              </a:lnSpc>
            </a:pPr>
            <a:endParaRPr lang="de-DE" sz="2000" dirty="0">
              <a:solidFill>
                <a:srgbClr val="002040"/>
              </a:solidFill>
              <a:latin typeface="Arial" panose="020B0604020202020204" pitchFamily="34" charset="0"/>
              <a:cs typeface="Arial" panose="020B0604020202020204" pitchFamily="34" charset="0"/>
            </a:endParaRPr>
          </a:p>
          <a:p>
            <a:pPr>
              <a:lnSpc>
                <a:spcPct val="90000"/>
              </a:lnSpc>
              <a:buNone/>
            </a:pPr>
            <a:endParaRPr lang="de-DE" sz="2000" dirty="0">
              <a:solidFill>
                <a:srgbClr val="002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707685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a:latin typeface="Arial" panose="020B0604020202020204" pitchFamily="34" charset="0"/>
                <a:cs typeface="Arial" panose="020B0604020202020204" pitchFamily="34" charset="0"/>
              </a:rPr>
              <a:t>Versicherbare Risiken bei Unternehmensübernahmen</a:t>
            </a:r>
          </a:p>
        </p:txBody>
      </p:sp>
      <p:sp>
        <p:nvSpPr>
          <p:cNvPr id="2" name="Textfeld 1"/>
          <p:cNvSpPr txBox="1"/>
          <p:nvPr/>
        </p:nvSpPr>
        <p:spPr>
          <a:xfrm>
            <a:off x="611560" y="1841500"/>
            <a:ext cx="7772400" cy="2246769"/>
          </a:xfrm>
          <a:prstGeom prst="rect">
            <a:avLst/>
          </a:prstGeom>
          <a:noFill/>
        </p:spPr>
        <p:txBody>
          <a:bodyPr wrap="square" rtlCol="0">
            <a:spAutoFit/>
          </a:bodyPr>
          <a:lstStyle/>
          <a:p>
            <a:r>
              <a:rPr lang="de-DE" sz="2000" b="1" dirty="0">
                <a:solidFill>
                  <a:srgbClr val="002040"/>
                </a:solidFill>
              </a:rPr>
              <a:t>Agenda:</a:t>
            </a:r>
          </a:p>
          <a:p>
            <a:endParaRPr lang="de-DE" sz="2000" dirty="0">
              <a:solidFill>
                <a:srgbClr val="002040"/>
              </a:solidFill>
            </a:endParaRPr>
          </a:p>
          <a:p>
            <a:pPr marL="342900" indent="-342900">
              <a:buFont typeface="Wingdings" panose="05000000000000000000" pitchFamily="2" charset="2"/>
              <a:buChar char="§"/>
            </a:pPr>
            <a:r>
              <a:rPr lang="de-DE" sz="2000" dirty="0" err="1">
                <a:solidFill>
                  <a:srgbClr val="002040"/>
                </a:solidFill>
              </a:rPr>
              <a:t>Warranty</a:t>
            </a:r>
            <a:r>
              <a:rPr lang="de-DE" sz="2000" dirty="0">
                <a:solidFill>
                  <a:srgbClr val="002040"/>
                </a:solidFill>
              </a:rPr>
              <a:t> &amp; </a:t>
            </a:r>
            <a:r>
              <a:rPr lang="de-DE" sz="2000" dirty="0" err="1">
                <a:solidFill>
                  <a:srgbClr val="002040"/>
                </a:solidFill>
              </a:rPr>
              <a:t>Indemnity</a:t>
            </a:r>
            <a:r>
              <a:rPr lang="de-DE" sz="2000" dirty="0">
                <a:solidFill>
                  <a:srgbClr val="002040"/>
                </a:solidFill>
              </a:rPr>
              <a:t> Versicherungen</a:t>
            </a:r>
          </a:p>
          <a:p>
            <a:pPr marL="342900" indent="-342900">
              <a:buFont typeface="Wingdings" panose="05000000000000000000" pitchFamily="2" charset="2"/>
              <a:buChar char="§"/>
            </a:pPr>
            <a:r>
              <a:rPr lang="de-DE" sz="2000" dirty="0">
                <a:solidFill>
                  <a:srgbClr val="002040"/>
                </a:solidFill>
              </a:rPr>
              <a:t>Special </a:t>
            </a:r>
            <a:r>
              <a:rPr lang="de-DE" sz="2000" dirty="0" err="1">
                <a:solidFill>
                  <a:srgbClr val="002040"/>
                </a:solidFill>
              </a:rPr>
              <a:t>Purpose</a:t>
            </a:r>
            <a:r>
              <a:rPr lang="de-DE" sz="2000" dirty="0">
                <a:solidFill>
                  <a:srgbClr val="002040"/>
                </a:solidFill>
              </a:rPr>
              <a:t> Insurance/</a:t>
            </a:r>
            <a:r>
              <a:rPr lang="de-DE" sz="2000" dirty="0" err="1">
                <a:solidFill>
                  <a:srgbClr val="002040"/>
                </a:solidFill>
              </a:rPr>
              <a:t>Specific</a:t>
            </a:r>
            <a:r>
              <a:rPr lang="de-DE" sz="2000" dirty="0">
                <a:solidFill>
                  <a:srgbClr val="002040"/>
                </a:solidFill>
              </a:rPr>
              <a:t> </a:t>
            </a:r>
            <a:r>
              <a:rPr lang="de-DE" sz="2000" dirty="0" err="1">
                <a:solidFill>
                  <a:srgbClr val="002040"/>
                </a:solidFill>
              </a:rPr>
              <a:t>Matters</a:t>
            </a:r>
            <a:r>
              <a:rPr lang="de-DE" sz="2000" dirty="0">
                <a:solidFill>
                  <a:srgbClr val="002040"/>
                </a:solidFill>
              </a:rPr>
              <a:t> Cover…</a:t>
            </a:r>
          </a:p>
          <a:p>
            <a:pPr marL="342900" indent="-342900">
              <a:buFont typeface="Wingdings" panose="05000000000000000000" pitchFamily="2" charset="2"/>
              <a:buChar char="§"/>
            </a:pPr>
            <a:r>
              <a:rPr lang="de-DE" sz="2000" dirty="0">
                <a:solidFill>
                  <a:srgbClr val="002040"/>
                </a:solidFill>
              </a:rPr>
              <a:t>Klassischer Versicherungsschutz</a:t>
            </a:r>
          </a:p>
          <a:p>
            <a:endParaRPr lang="de-DE" sz="2000" dirty="0">
              <a:solidFill>
                <a:srgbClr val="002040"/>
              </a:solidFill>
            </a:endParaRPr>
          </a:p>
          <a:p>
            <a:endParaRPr lang="de-DE" sz="2000" dirty="0">
              <a:solidFill>
                <a:srgbClr val="002040"/>
              </a:solidFill>
            </a:endParaRPr>
          </a:p>
        </p:txBody>
      </p:sp>
    </p:spTree>
    <p:extLst>
      <p:ext uri="{BB962C8B-B14F-4D97-AF65-F5344CB8AC3E}">
        <p14:creationId xmlns:p14="http://schemas.microsoft.com/office/powerpoint/2010/main" val="93464979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err="1">
                <a:latin typeface="Arial" panose="020B0604020202020204" pitchFamily="34" charset="0"/>
                <a:cs typeface="Arial" panose="020B0604020202020204" pitchFamily="34" charset="0"/>
              </a:rPr>
              <a:t>Warranty</a:t>
            </a:r>
            <a:r>
              <a:rPr lang="de-DE" sz="2000" b="1" dirty="0">
                <a:latin typeface="Arial" panose="020B0604020202020204" pitchFamily="34" charset="0"/>
                <a:cs typeface="Arial" panose="020B0604020202020204" pitchFamily="34" charset="0"/>
              </a:rPr>
              <a:t> &amp; </a:t>
            </a:r>
            <a:r>
              <a:rPr lang="de-DE" sz="2000" b="1" dirty="0" err="1">
                <a:latin typeface="Arial" panose="020B0604020202020204" pitchFamily="34" charset="0"/>
                <a:cs typeface="Arial" panose="020B0604020202020204" pitchFamily="34" charset="0"/>
              </a:rPr>
              <a:t>Indemnity</a:t>
            </a:r>
            <a:r>
              <a:rPr lang="de-DE" sz="2000" b="1" dirty="0">
                <a:latin typeface="Arial" panose="020B0604020202020204" pitchFamily="34" charset="0"/>
                <a:cs typeface="Arial" panose="020B0604020202020204" pitchFamily="34" charset="0"/>
              </a:rPr>
              <a:t> Versicherung</a:t>
            </a:r>
          </a:p>
        </p:txBody>
      </p:sp>
      <p:sp>
        <p:nvSpPr>
          <p:cNvPr id="6" name="Rechteck 5"/>
          <p:cNvSpPr/>
          <p:nvPr/>
        </p:nvSpPr>
        <p:spPr bwMode="auto">
          <a:xfrm>
            <a:off x="683568" y="1844824"/>
            <a:ext cx="1440160" cy="720080"/>
          </a:xfrm>
          <a:prstGeom prst="rect">
            <a:avLst/>
          </a:prstGeom>
          <a:solidFill>
            <a:schemeClr val="tx1">
              <a:lumMod val="50000"/>
              <a:lumOff val="5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Verkäufer</a:t>
            </a:r>
          </a:p>
        </p:txBody>
      </p:sp>
      <p:sp>
        <p:nvSpPr>
          <p:cNvPr id="7" name="Rechteck 6"/>
          <p:cNvSpPr/>
          <p:nvPr/>
        </p:nvSpPr>
        <p:spPr bwMode="auto">
          <a:xfrm>
            <a:off x="7020272" y="1844824"/>
            <a:ext cx="1440160" cy="720080"/>
          </a:xfrm>
          <a:prstGeom prst="rect">
            <a:avLst/>
          </a:prstGeom>
          <a:solidFill>
            <a:schemeClr val="tx1">
              <a:lumMod val="50000"/>
              <a:lumOff val="5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Käufer</a:t>
            </a:r>
          </a:p>
        </p:txBody>
      </p:sp>
      <p:sp>
        <p:nvSpPr>
          <p:cNvPr id="8" name="Pfeil nach links und rechts 7"/>
          <p:cNvSpPr/>
          <p:nvPr/>
        </p:nvSpPr>
        <p:spPr bwMode="auto">
          <a:xfrm>
            <a:off x="2411760" y="1916832"/>
            <a:ext cx="4392488" cy="504056"/>
          </a:xfrm>
          <a:prstGeom prst="leftRightArrow">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Kaufvertrag</a:t>
            </a:r>
          </a:p>
        </p:txBody>
      </p:sp>
      <p:sp>
        <p:nvSpPr>
          <p:cNvPr id="14" name="Rechteck 13"/>
          <p:cNvSpPr/>
          <p:nvPr/>
        </p:nvSpPr>
        <p:spPr bwMode="auto">
          <a:xfrm>
            <a:off x="683568" y="3140968"/>
            <a:ext cx="1440160" cy="720080"/>
          </a:xfrm>
          <a:prstGeom prst="rect">
            <a:avLst/>
          </a:prstGeom>
          <a:solidFill>
            <a:schemeClr val="tx1">
              <a:lumMod val="50000"/>
              <a:lumOff val="5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Verkäufer-</a:t>
            </a:r>
            <a:r>
              <a:rPr kumimoji="0" lang="de-DE" sz="1600" b="1" i="0" u="none" strike="noStrike" cap="none" normalizeH="0" baseline="0" dirty="0" err="1">
                <a:ln>
                  <a:noFill/>
                </a:ln>
                <a:solidFill>
                  <a:schemeClr val="bg1"/>
                </a:solidFill>
                <a:effectLst/>
                <a:latin typeface="Arial" panose="020B0604020202020204" pitchFamily="34" charset="0"/>
                <a:cs typeface="Arial" panose="020B0604020202020204" pitchFamily="34" charset="0"/>
              </a:rPr>
              <a:t>police</a:t>
            </a:r>
            <a:endPar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Rechteck 14"/>
          <p:cNvSpPr/>
          <p:nvPr/>
        </p:nvSpPr>
        <p:spPr bwMode="auto">
          <a:xfrm>
            <a:off x="7020272" y="3140968"/>
            <a:ext cx="1440160" cy="720080"/>
          </a:xfrm>
          <a:prstGeom prst="rect">
            <a:avLst/>
          </a:prstGeom>
          <a:solidFill>
            <a:schemeClr val="tx1">
              <a:lumMod val="50000"/>
              <a:lumOff val="5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Käufer-</a:t>
            </a:r>
          </a:p>
          <a:p>
            <a:pPr marL="0" marR="0" indent="0" algn="ctr" defTabSz="914400" rtl="0" eaLnBrk="0" fontAlgn="base" latinLnBrk="0" hangingPunct="0">
              <a:lnSpc>
                <a:spcPct val="100000"/>
              </a:lnSpc>
              <a:spcBef>
                <a:spcPct val="0"/>
              </a:spcBef>
              <a:spcAft>
                <a:spcPct val="0"/>
              </a:spcAft>
              <a:buClrTx/>
              <a:buSzTx/>
              <a:buFontTx/>
              <a:buNone/>
              <a:tabLst/>
            </a:pPr>
            <a:r>
              <a:rPr lang="de-DE" sz="1600" b="1" dirty="0" err="1">
                <a:solidFill>
                  <a:schemeClr val="bg1"/>
                </a:solidFill>
                <a:latin typeface="Arial" panose="020B0604020202020204" pitchFamily="34" charset="0"/>
                <a:cs typeface="Arial" panose="020B0604020202020204" pitchFamily="34" charset="0"/>
              </a:rPr>
              <a:t>police</a:t>
            </a:r>
            <a:endPar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 name="Pfeil nach unten 8"/>
          <p:cNvSpPr/>
          <p:nvPr/>
        </p:nvSpPr>
        <p:spPr bwMode="auto">
          <a:xfrm>
            <a:off x="1187624" y="4005064"/>
            <a:ext cx="288032" cy="360040"/>
          </a:xfrm>
          <a:prstGeom prst="downArrow">
            <a:avLst/>
          </a:prstGeom>
          <a:solidFill>
            <a:srgbClr val="92D050">
              <a:alpha val="7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0" name="Pfeil nach unten 9"/>
          <p:cNvSpPr/>
          <p:nvPr/>
        </p:nvSpPr>
        <p:spPr bwMode="auto">
          <a:xfrm>
            <a:off x="7596336" y="4005064"/>
            <a:ext cx="288032" cy="360040"/>
          </a:xfrm>
          <a:prstGeom prst="downArrow">
            <a:avLst/>
          </a:prstGeom>
          <a:solidFill>
            <a:srgbClr val="92D050">
              <a:alpha val="7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1" name="Rechteck 10"/>
          <p:cNvSpPr/>
          <p:nvPr/>
        </p:nvSpPr>
        <p:spPr bwMode="auto">
          <a:xfrm>
            <a:off x="683568" y="4581128"/>
            <a:ext cx="2448272" cy="1224136"/>
          </a:xfrm>
          <a:prstGeom prst="rect">
            <a:avLst/>
          </a:prstGeom>
          <a:solidFill>
            <a:schemeClr val="tx1">
              <a:lumMod val="50000"/>
              <a:lumOff val="5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600" b="1" dirty="0">
                <a:solidFill>
                  <a:schemeClr val="bg1"/>
                </a:solidFill>
                <a:latin typeface="Arial" panose="020B0604020202020204" pitchFamily="34" charset="0"/>
                <a:cs typeface="Arial" panose="020B0604020202020204" pitchFamily="34" charset="0"/>
              </a:rPr>
              <a:t>Haftpflicht-</a:t>
            </a:r>
            <a:r>
              <a:rPr lang="de-DE" sz="1600" b="1" dirty="0" err="1">
                <a:solidFill>
                  <a:schemeClr val="bg1"/>
                </a:solidFill>
                <a:latin typeface="Arial" panose="020B0604020202020204" pitchFamily="34" charset="0"/>
                <a:cs typeface="Arial" panose="020B0604020202020204" pitchFamily="34" charset="0"/>
              </a:rPr>
              <a:t>versicherung</a:t>
            </a:r>
            <a:endParaRPr lang="de-DE" sz="1600" b="1" dirty="0">
              <a:solidFill>
                <a:schemeClr val="bg1"/>
              </a:solidFill>
              <a:latin typeface="Arial" panose="020B0604020202020204" pitchFamily="34" charset="0"/>
              <a:cs typeface="Arial" panose="020B0604020202020204" pitchFamily="34" charset="0"/>
            </a:endParaRPr>
          </a:p>
          <a:p>
            <a:pPr algn="ctr"/>
            <a:r>
              <a:rPr lang="de-DE" sz="1600" b="1" dirty="0">
                <a:solidFill>
                  <a:schemeClr val="bg1"/>
                </a:solidFill>
                <a:latin typeface="Arial" panose="020B0604020202020204" pitchFamily="34" charset="0"/>
                <a:cs typeface="Arial" panose="020B0604020202020204" pitchFamily="34" charset="0"/>
              </a:rPr>
              <a:t>(</a:t>
            </a:r>
            <a:r>
              <a:rPr lang="de-DE" sz="1600" b="1" dirty="0" err="1">
                <a:solidFill>
                  <a:schemeClr val="bg1"/>
                </a:solidFill>
                <a:latin typeface="Arial" panose="020B0604020202020204" pitchFamily="34" charset="0"/>
                <a:cs typeface="Arial" panose="020B0604020202020204" pitchFamily="34" charset="0"/>
              </a:rPr>
              <a:t>sell</a:t>
            </a:r>
            <a:r>
              <a:rPr lang="de-DE" sz="1600" b="1" dirty="0">
                <a:solidFill>
                  <a:schemeClr val="bg1"/>
                </a:solidFill>
                <a:latin typeface="Arial" panose="020B0604020202020204" pitchFamily="34" charset="0"/>
                <a:cs typeface="Arial" panose="020B0604020202020204" pitchFamily="34" charset="0"/>
              </a:rPr>
              <a:t>- </a:t>
            </a:r>
            <a:r>
              <a:rPr lang="de-DE" sz="1600" b="1" dirty="0" err="1">
                <a:solidFill>
                  <a:schemeClr val="bg1"/>
                </a:solidFill>
                <a:latin typeface="Arial" panose="020B0604020202020204" pitchFamily="34" charset="0"/>
                <a:cs typeface="Arial" panose="020B0604020202020204" pitchFamily="34" charset="0"/>
              </a:rPr>
              <a:t>side</a:t>
            </a:r>
            <a:r>
              <a:rPr lang="de-DE" sz="1600" b="1" dirty="0">
                <a:solidFill>
                  <a:schemeClr val="bg1"/>
                </a:solidFill>
                <a:latin typeface="Arial" panose="020B0604020202020204" pitchFamily="34" charset="0"/>
                <a:cs typeface="Arial" panose="020B0604020202020204" pitchFamily="34" charset="0"/>
              </a:rPr>
              <a:t>)</a:t>
            </a:r>
          </a:p>
        </p:txBody>
      </p:sp>
      <p:sp>
        <p:nvSpPr>
          <p:cNvPr id="12" name="Rechteck 11"/>
          <p:cNvSpPr/>
          <p:nvPr/>
        </p:nvSpPr>
        <p:spPr bwMode="auto">
          <a:xfrm>
            <a:off x="6012160" y="4581128"/>
            <a:ext cx="2448272" cy="1224136"/>
          </a:xfrm>
          <a:prstGeom prst="rect">
            <a:avLst/>
          </a:prstGeom>
          <a:solidFill>
            <a:srgbClr val="FF4600">
              <a:alpha val="94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1600" b="1" dirty="0">
                <a:solidFill>
                  <a:schemeClr val="bg1"/>
                </a:solidFill>
                <a:latin typeface="Arial" panose="020B0604020202020204" pitchFamily="34" charset="0"/>
                <a:cs typeface="Arial" panose="020B0604020202020204" pitchFamily="34" charset="0"/>
              </a:rPr>
              <a:t>Eigenschaden-Versicherung</a:t>
            </a:r>
          </a:p>
          <a:p>
            <a:pPr algn="ctr"/>
            <a:r>
              <a:rPr lang="de-DE" sz="1600" b="1" dirty="0">
                <a:solidFill>
                  <a:schemeClr val="bg1"/>
                </a:solidFill>
                <a:latin typeface="Arial" panose="020B0604020202020204" pitchFamily="34" charset="0"/>
                <a:cs typeface="Arial" panose="020B0604020202020204" pitchFamily="34" charset="0"/>
              </a:rPr>
              <a:t>(</a:t>
            </a:r>
            <a:r>
              <a:rPr lang="de-DE" sz="1600" b="1" dirty="0" err="1">
                <a:solidFill>
                  <a:schemeClr val="bg1"/>
                </a:solidFill>
                <a:latin typeface="Arial" panose="020B0604020202020204" pitchFamily="34" charset="0"/>
                <a:cs typeface="Arial" panose="020B0604020202020204" pitchFamily="34" charset="0"/>
              </a:rPr>
              <a:t>buy-side</a:t>
            </a:r>
            <a:r>
              <a:rPr lang="de-DE" sz="16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1159462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err="1">
                <a:latin typeface="Arial" panose="020B0604020202020204" pitchFamily="34" charset="0"/>
                <a:cs typeface="Arial" panose="020B0604020202020204" pitchFamily="34" charset="0"/>
              </a:rPr>
              <a:t>Warranty</a:t>
            </a:r>
            <a:r>
              <a:rPr lang="de-DE" sz="2000" b="1" dirty="0">
                <a:latin typeface="Arial" panose="020B0604020202020204" pitchFamily="34" charset="0"/>
                <a:cs typeface="Arial" panose="020B0604020202020204" pitchFamily="34" charset="0"/>
              </a:rPr>
              <a:t> &amp; </a:t>
            </a:r>
            <a:r>
              <a:rPr lang="de-DE" sz="2000" b="1" dirty="0" err="1">
                <a:latin typeface="Arial" panose="020B0604020202020204" pitchFamily="34" charset="0"/>
                <a:cs typeface="Arial" panose="020B0604020202020204" pitchFamily="34" charset="0"/>
              </a:rPr>
              <a:t>Indemnity</a:t>
            </a:r>
            <a:r>
              <a:rPr lang="de-DE" sz="2000" b="1" dirty="0">
                <a:latin typeface="Arial" panose="020B0604020202020204" pitchFamily="34" charset="0"/>
                <a:cs typeface="Arial" panose="020B0604020202020204" pitchFamily="34" charset="0"/>
              </a:rPr>
              <a:t> Versicherung</a:t>
            </a:r>
          </a:p>
        </p:txBody>
      </p:sp>
      <p:sp>
        <p:nvSpPr>
          <p:cNvPr id="13" name="Rectangle 3"/>
          <p:cNvSpPr>
            <a:spLocks noGrp="1" noChangeArrowheads="1"/>
          </p:cNvSpPr>
          <p:nvPr>
            <p:ph idx="1"/>
          </p:nvPr>
        </p:nvSpPr>
        <p:spPr>
          <a:xfrm>
            <a:off x="684213" y="1988591"/>
            <a:ext cx="7772400" cy="4176713"/>
          </a:xfrm>
        </p:spPr>
        <p:txBody>
          <a:bodyPr/>
          <a:lstStyle/>
          <a:p>
            <a:pPr marL="0" indent="0">
              <a:lnSpc>
                <a:spcPct val="90000"/>
              </a:lnSpc>
              <a:buNone/>
            </a:pPr>
            <a:r>
              <a:rPr lang="de-DE" sz="2000" b="1" dirty="0">
                <a:solidFill>
                  <a:srgbClr val="002040"/>
                </a:solidFill>
                <a:latin typeface="Arial" panose="020B0604020202020204" pitchFamily="34" charset="0"/>
                <a:cs typeface="Arial" panose="020B0604020202020204" pitchFamily="34" charset="0"/>
              </a:rPr>
              <a:t>Eigenschadenversicherung aus Käufersicht</a:t>
            </a:r>
          </a:p>
          <a:p>
            <a:pPr marL="0" indent="0">
              <a:lnSpc>
                <a:spcPct val="90000"/>
              </a:lnSpc>
              <a:buNone/>
            </a:pPr>
            <a:endParaRPr lang="de-DE" sz="2000" b="1" dirty="0">
              <a:solidFill>
                <a:srgbClr val="002040"/>
              </a:solidFill>
              <a:latin typeface="Arial" panose="020B0604020202020204" pitchFamily="34" charset="0"/>
              <a:cs typeface="Arial" panose="020B0604020202020204" pitchFamily="34" charset="0"/>
            </a:endParaRPr>
          </a:p>
          <a:p>
            <a:pPr marL="0" lvl="1" indent="0">
              <a:lnSpc>
                <a:spcPct val="90000"/>
              </a:lnSpc>
              <a:buNone/>
            </a:pPr>
            <a:r>
              <a:rPr lang="de-DE" sz="1600" dirty="0">
                <a:solidFill>
                  <a:srgbClr val="002040"/>
                </a:solidFill>
                <a:latin typeface="Arial" panose="020B0604020202020204" pitchFamily="34" charset="0"/>
                <a:cs typeface="Arial" panose="020B0604020202020204" pitchFamily="34" charset="0"/>
              </a:rPr>
              <a:t>Der Versicherer gewährt im Anschluss an den Selbstbehalt und insgesamt bis zur Höhe der Deckungssumme Versicherungsschutz für denjenigen Schaden, der aus einer Verletzung entsteht und den die Versicherungsnehmerin (jeweils im Hinblick auf die entsprechend versicherte Garantie) während der Laufzeit erstmals entdeckt und dem Versicherer gemäß den Bedingungen erstmals anzeigt.</a:t>
            </a:r>
            <a:endParaRPr lang="de-DE" sz="2000" dirty="0">
              <a:solidFill>
                <a:srgbClr val="002040"/>
              </a:solidFill>
              <a:latin typeface="Arial" panose="020B0604020202020204" pitchFamily="34" charset="0"/>
              <a:cs typeface="Arial" panose="020B0604020202020204" pitchFamily="34" charset="0"/>
            </a:endParaRPr>
          </a:p>
          <a:p>
            <a:pPr marL="0" lvl="1" indent="0">
              <a:lnSpc>
                <a:spcPct val="90000"/>
              </a:lnSpc>
              <a:buNone/>
            </a:pPr>
            <a:r>
              <a:rPr lang="de-DE" sz="1600" dirty="0">
                <a:solidFill>
                  <a:srgbClr val="002040"/>
                </a:solidFill>
                <a:latin typeface="Arial" panose="020B0604020202020204" pitchFamily="34" charset="0"/>
                <a:cs typeface="Arial" panose="020B0604020202020204" pitchFamily="34" charset="0"/>
              </a:rPr>
              <a:t>Der Versicherer entschädigt die Versicherungsnehmerin, oder nach Wahl der Versicherungsnehmerin das übernommene Unternehmen für den Schaden.</a:t>
            </a:r>
          </a:p>
        </p:txBody>
      </p:sp>
    </p:spTree>
    <p:extLst>
      <p:ext uri="{BB962C8B-B14F-4D97-AF65-F5344CB8AC3E}">
        <p14:creationId xmlns:p14="http://schemas.microsoft.com/office/powerpoint/2010/main" val="129386663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err="1">
                <a:latin typeface="Arial" panose="020B0604020202020204" pitchFamily="34" charset="0"/>
                <a:cs typeface="Arial" panose="020B0604020202020204" pitchFamily="34" charset="0"/>
              </a:rPr>
              <a:t>Warranty</a:t>
            </a:r>
            <a:r>
              <a:rPr lang="de-DE" sz="2000" b="1" dirty="0">
                <a:latin typeface="Arial" panose="020B0604020202020204" pitchFamily="34" charset="0"/>
                <a:cs typeface="Arial" panose="020B0604020202020204" pitchFamily="34" charset="0"/>
              </a:rPr>
              <a:t> &amp; </a:t>
            </a:r>
            <a:r>
              <a:rPr lang="de-DE" sz="2000" b="1" dirty="0" err="1">
                <a:latin typeface="Arial" panose="020B0604020202020204" pitchFamily="34" charset="0"/>
                <a:cs typeface="Arial" panose="020B0604020202020204" pitchFamily="34" charset="0"/>
              </a:rPr>
              <a:t>Indemnity</a:t>
            </a:r>
            <a:r>
              <a:rPr lang="de-DE" sz="2000" b="1" dirty="0">
                <a:latin typeface="Arial" panose="020B0604020202020204" pitchFamily="34" charset="0"/>
                <a:cs typeface="Arial" panose="020B0604020202020204" pitchFamily="34" charset="0"/>
              </a:rPr>
              <a:t> Versicherung</a:t>
            </a:r>
          </a:p>
        </p:txBody>
      </p:sp>
      <p:sp>
        <p:nvSpPr>
          <p:cNvPr id="3" name="Rechteck 2"/>
          <p:cNvSpPr/>
          <p:nvPr/>
        </p:nvSpPr>
        <p:spPr>
          <a:xfrm>
            <a:off x="685800" y="1844824"/>
            <a:ext cx="7990656" cy="3724096"/>
          </a:xfrm>
          <a:prstGeom prst="rect">
            <a:avLst/>
          </a:prstGeom>
        </p:spPr>
        <p:txBody>
          <a:bodyPr wrap="square">
            <a:spAutoFit/>
          </a:bodyPr>
          <a:lstStyle/>
          <a:p>
            <a:pPr marL="0" indent="0">
              <a:lnSpc>
                <a:spcPct val="90000"/>
              </a:lnSpc>
              <a:buNone/>
            </a:pPr>
            <a:r>
              <a:rPr lang="de-DE" sz="2000" b="1" dirty="0">
                <a:solidFill>
                  <a:srgbClr val="002040"/>
                </a:solidFill>
                <a:latin typeface="Arial" panose="020B0604020202020204" pitchFamily="34" charset="0"/>
                <a:cs typeface="Arial" panose="020B0604020202020204" pitchFamily="34" charset="0"/>
              </a:rPr>
              <a:t>Struktur des Versicherungsschutzes:</a:t>
            </a:r>
          </a:p>
          <a:p>
            <a:pPr marL="0" indent="0">
              <a:lnSpc>
                <a:spcPct val="90000"/>
              </a:lnSpc>
              <a:buNone/>
            </a:pPr>
            <a:endParaRPr lang="de-DE" sz="2000" b="1" dirty="0">
              <a:solidFill>
                <a:srgbClr val="00204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de-DE" sz="2000" b="1" dirty="0">
                <a:solidFill>
                  <a:srgbClr val="002040"/>
                </a:solidFill>
                <a:latin typeface="Arial" panose="020B0604020202020204" pitchFamily="34" charset="0"/>
                <a:cs typeface="Arial" panose="020B0604020202020204" pitchFamily="34" charset="0"/>
              </a:rPr>
              <a:t> </a:t>
            </a:r>
            <a:r>
              <a:rPr lang="de-DE" sz="2000" dirty="0">
                <a:solidFill>
                  <a:srgbClr val="002040"/>
                </a:solidFill>
                <a:latin typeface="Arial" panose="020B0604020202020204" pitchFamily="34" charset="0"/>
                <a:cs typeface="Arial" panose="020B0604020202020204" pitchFamily="34" charset="0"/>
              </a:rPr>
              <a:t>Versicherungsnehmer (Käufer oder Verkäufer)</a:t>
            </a:r>
          </a:p>
          <a:p>
            <a:pPr lvl="1">
              <a:buFont typeface="Wingdings" panose="05000000000000000000" pitchFamily="2" charset="2"/>
              <a:buChar char="§"/>
            </a:pPr>
            <a:r>
              <a:rPr lang="de-DE" sz="2000" dirty="0">
                <a:solidFill>
                  <a:srgbClr val="002040"/>
                </a:solidFill>
                <a:latin typeface="Arial" panose="020B0604020202020204" pitchFamily="34" charset="0"/>
                <a:cs typeface="Arial" panose="020B0604020202020204" pitchFamily="34" charset="0"/>
              </a:rPr>
              <a:t> </a:t>
            </a:r>
            <a:r>
              <a:rPr lang="de-DE" sz="2000" b="1" dirty="0">
                <a:solidFill>
                  <a:srgbClr val="002040"/>
                </a:solidFill>
                <a:latin typeface="Arial" panose="020B0604020202020204" pitchFamily="34" charset="0"/>
                <a:cs typeface="Arial" panose="020B0604020202020204" pitchFamily="34" charset="0"/>
              </a:rPr>
              <a:t>Versicherer </a:t>
            </a:r>
          </a:p>
          <a:p>
            <a:pPr lvl="1">
              <a:buFont typeface="Wingdings" panose="05000000000000000000" pitchFamily="2" charset="2"/>
              <a:buChar char="§"/>
            </a:pPr>
            <a:r>
              <a:rPr lang="de-DE" sz="2000" dirty="0">
                <a:solidFill>
                  <a:srgbClr val="002040"/>
                </a:solidFill>
                <a:latin typeface="Arial" panose="020B0604020202020204" pitchFamily="34" charset="0"/>
                <a:cs typeface="Arial" panose="020B0604020202020204" pitchFamily="34" charset="0"/>
              </a:rPr>
              <a:t> Konkreter Übernahmevertrag/Kaufvertrag (Anlage zum Schein)</a:t>
            </a:r>
          </a:p>
          <a:p>
            <a:pPr lvl="1">
              <a:buFont typeface="Wingdings" panose="05000000000000000000" pitchFamily="2" charset="2"/>
              <a:buChar char="§"/>
            </a:pPr>
            <a:r>
              <a:rPr lang="de-DE" sz="2000" dirty="0">
                <a:solidFill>
                  <a:srgbClr val="002040"/>
                </a:solidFill>
                <a:latin typeface="Arial" panose="020B0604020202020204" pitchFamily="34" charset="0"/>
                <a:cs typeface="Arial" panose="020B0604020202020204" pitchFamily="34" charset="0"/>
              </a:rPr>
              <a:t> Laufzeit der Versicherung</a:t>
            </a:r>
          </a:p>
          <a:p>
            <a:pPr lvl="1">
              <a:buFont typeface="Wingdings" panose="05000000000000000000" pitchFamily="2" charset="2"/>
              <a:buChar char="§"/>
            </a:pPr>
            <a:r>
              <a:rPr lang="de-DE" sz="2000" dirty="0">
                <a:solidFill>
                  <a:srgbClr val="002040"/>
                </a:solidFill>
                <a:latin typeface="Arial" panose="020B0604020202020204" pitchFamily="34" charset="0"/>
                <a:cs typeface="Arial" panose="020B0604020202020204" pitchFamily="34" charset="0"/>
              </a:rPr>
              <a:t> Versicherungssumme</a:t>
            </a:r>
          </a:p>
          <a:p>
            <a:pPr lvl="1">
              <a:buFont typeface="Wingdings" panose="05000000000000000000" pitchFamily="2" charset="2"/>
              <a:buChar char="§"/>
            </a:pPr>
            <a:r>
              <a:rPr lang="de-DE" sz="2000" dirty="0">
                <a:solidFill>
                  <a:srgbClr val="002040"/>
                </a:solidFill>
                <a:latin typeface="Arial" panose="020B0604020202020204" pitchFamily="34" charset="0"/>
                <a:cs typeface="Arial" panose="020B0604020202020204" pitchFamily="34" charset="0"/>
              </a:rPr>
              <a:t> De </a:t>
            </a:r>
            <a:r>
              <a:rPr lang="de-DE" sz="2000" dirty="0" err="1">
                <a:solidFill>
                  <a:srgbClr val="002040"/>
                </a:solidFill>
                <a:latin typeface="Arial" panose="020B0604020202020204" pitchFamily="34" charset="0"/>
                <a:cs typeface="Arial" panose="020B0604020202020204" pitchFamily="34" charset="0"/>
              </a:rPr>
              <a:t>Minimis</a:t>
            </a:r>
            <a:r>
              <a:rPr lang="de-DE" sz="2000" dirty="0">
                <a:solidFill>
                  <a:srgbClr val="002040"/>
                </a:solidFill>
                <a:latin typeface="Arial" panose="020B0604020202020204" pitchFamily="34" charset="0"/>
                <a:cs typeface="Arial" panose="020B0604020202020204" pitchFamily="34" charset="0"/>
              </a:rPr>
              <a:t>-Grenze</a:t>
            </a:r>
          </a:p>
          <a:p>
            <a:pPr lvl="1">
              <a:buFont typeface="Wingdings" panose="05000000000000000000" pitchFamily="2" charset="2"/>
              <a:buChar char="§"/>
            </a:pPr>
            <a:r>
              <a:rPr lang="de-DE" sz="2000" dirty="0">
                <a:solidFill>
                  <a:srgbClr val="002040"/>
                </a:solidFill>
                <a:latin typeface="Arial" panose="020B0604020202020204" pitchFamily="34" charset="0"/>
                <a:cs typeface="Arial" panose="020B0604020202020204" pitchFamily="34" charset="0"/>
              </a:rPr>
              <a:t> Selbstbehalt</a:t>
            </a:r>
          </a:p>
          <a:p>
            <a:pPr lvl="1">
              <a:buFont typeface="Wingdings" panose="05000000000000000000" pitchFamily="2" charset="2"/>
              <a:buChar char="§"/>
            </a:pPr>
            <a:r>
              <a:rPr lang="de-DE" sz="2000" dirty="0">
                <a:solidFill>
                  <a:srgbClr val="002040"/>
                </a:solidFill>
                <a:latin typeface="Arial" panose="020B0604020202020204" pitchFamily="34" charset="0"/>
                <a:cs typeface="Arial" panose="020B0604020202020204" pitchFamily="34" charset="0"/>
              </a:rPr>
              <a:t> Versicherungsprämie</a:t>
            </a:r>
          </a:p>
          <a:p>
            <a:pPr lvl="1">
              <a:buFont typeface="Wingdings" panose="05000000000000000000" pitchFamily="2" charset="2"/>
              <a:buChar char="§"/>
            </a:pPr>
            <a:r>
              <a:rPr lang="de-DE" sz="2000" dirty="0">
                <a:solidFill>
                  <a:srgbClr val="002040"/>
                </a:solidFill>
                <a:latin typeface="Arial" panose="020B0604020202020204" pitchFamily="34" charset="0"/>
                <a:cs typeface="Arial" panose="020B0604020202020204" pitchFamily="34" charset="0"/>
              </a:rPr>
              <a:t> Versicherungsbedingungen</a:t>
            </a:r>
          </a:p>
          <a:p>
            <a:pPr lvl="1">
              <a:buFont typeface="Wingdings" panose="05000000000000000000" pitchFamily="2" charset="2"/>
              <a:buChar char="§"/>
            </a:pPr>
            <a:r>
              <a:rPr lang="de-DE" sz="2000" dirty="0">
                <a:solidFill>
                  <a:srgbClr val="002040"/>
                </a:solidFill>
                <a:latin typeface="Arial" panose="020B0604020202020204" pitchFamily="34" charset="0"/>
                <a:cs typeface="Arial" panose="020B0604020202020204" pitchFamily="34" charset="0"/>
              </a:rPr>
              <a:t> Anlage A mit den gedeckten Garantien </a:t>
            </a:r>
          </a:p>
        </p:txBody>
      </p:sp>
    </p:spTree>
    <p:extLst>
      <p:ext uri="{BB962C8B-B14F-4D97-AF65-F5344CB8AC3E}">
        <p14:creationId xmlns:p14="http://schemas.microsoft.com/office/powerpoint/2010/main" val="306690523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360040"/>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a:latin typeface="Arial" panose="020B0604020202020204" pitchFamily="34" charset="0"/>
                <a:cs typeface="Arial" panose="020B0604020202020204" pitchFamily="34" charset="0"/>
              </a:rPr>
              <a:t>W&amp;I-Versicherungen</a:t>
            </a:r>
          </a:p>
        </p:txBody>
      </p:sp>
      <p:sp>
        <p:nvSpPr>
          <p:cNvPr id="113667" name="Rectangle 3"/>
          <p:cNvSpPr>
            <a:spLocks noGrp="1" noChangeArrowheads="1"/>
          </p:cNvSpPr>
          <p:nvPr>
            <p:ph idx="1"/>
          </p:nvPr>
        </p:nvSpPr>
        <p:spPr>
          <a:xfrm>
            <a:off x="684213" y="1700808"/>
            <a:ext cx="7772400" cy="4176713"/>
          </a:xfrm>
        </p:spPr>
        <p:txBody>
          <a:bodyPr/>
          <a:lstStyle/>
          <a:p>
            <a:pPr>
              <a:lnSpc>
                <a:spcPct val="90000"/>
              </a:lnSpc>
            </a:pPr>
            <a:endParaRPr lang="de-DE" sz="1600" dirty="0">
              <a:latin typeface="Arial" panose="020B0604020202020204" pitchFamily="34" charset="0"/>
              <a:cs typeface="Arial" panose="020B0604020202020204" pitchFamily="34" charset="0"/>
            </a:endParaRPr>
          </a:p>
          <a:p>
            <a:pPr marL="0" indent="0">
              <a:lnSpc>
                <a:spcPct val="90000"/>
              </a:lnSpc>
              <a:buNone/>
            </a:pPr>
            <a:r>
              <a:rPr lang="de-DE" sz="2000" b="1" dirty="0">
                <a:solidFill>
                  <a:srgbClr val="002040"/>
                </a:solidFill>
                <a:latin typeface="Arial" panose="020B0604020202020204" pitchFamily="34" charset="0"/>
                <a:cs typeface="Arial" panose="020B0604020202020204" pitchFamily="34" charset="0"/>
              </a:rPr>
              <a:t>Wachsender Markt in Deutschland </a:t>
            </a:r>
          </a:p>
          <a:p>
            <a:pPr>
              <a:lnSpc>
                <a:spcPct val="90000"/>
              </a:lnSpc>
            </a:pPr>
            <a:r>
              <a:rPr lang="de-DE" sz="1600" dirty="0">
                <a:latin typeface="Arial" panose="020B0604020202020204" pitchFamily="34" charset="0"/>
                <a:cs typeface="Arial" panose="020B0604020202020204" pitchFamily="34" charset="0"/>
              </a:rPr>
              <a:t>AIG</a:t>
            </a:r>
          </a:p>
          <a:p>
            <a:pPr>
              <a:lnSpc>
                <a:spcPct val="90000"/>
              </a:lnSpc>
            </a:pPr>
            <a:r>
              <a:rPr lang="de-DE" sz="1600" dirty="0" err="1">
                <a:latin typeface="Arial" panose="020B0604020202020204" pitchFamily="34" charset="0"/>
                <a:cs typeface="Arial" panose="020B0604020202020204" pitchFamily="34" charset="0"/>
              </a:rPr>
              <a:t>Aquinex</a:t>
            </a:r>
            <a:endParaRPr lang="de-DE" sz="1600" dirty="0">
              <a:latin typeface="Arial" panose="020B0604020202020204" pitchFamily="34" charset="0"/>
              <a:cs typeface="Arial" panose="020B0604020202020204" pitchFamily="34" charset="0"/>
            </a:endParaRPr>
          </a:p>
          <a:p>
            <a:pPr>
              <a:lnSpc>
                <a:spcPct val="90000"/>
              </a:lnSpc>
            </a:pPr>
            <a:r>
              <a:rPr lang="de-DE" sz="1600" dirty="0" err="1">
                <a:latin typeface="Arial" panose="020B0604020202020204" pitchFamily="34" charset="0"/>
                <a:cs typeface="Arial" panose="020B0604020202020204" pitchFamily="34" charset="0"/>
              </a:rPr>
              <a:t>RiskPoint</a:t>
            </a:r>
            <a:r>
              <a:rPr lang="de-DE" sz="1600" dirty="0">
                <a:latin typeface="Arial" panose="020B0604020202020204" pitchFamily="34" charset="0"/>
                <a:cs typeface="Arial" panose="020B0604020202020204" pitchFamily="34" charset="0"/>
              </a:rPr>
              <a:t> (AGCS),</a:t>
            </a:r>
          </a:p>
          <a:p>
            <a:pPr>
              <a:lnSpc>
                <a:spcPct val="90000"/>
              </a:lnSpc>
            </a:pPr>
            <a:r>
              <a:rPr lang="de-DE" sz="1600" dirty="0" err="1">
                <a:latin typeface="Arial" panose="020B0604020202020204" pitchFamily="34" charset="0"/>
                <a:cs typeface="Arial" panose="020B0604020202020204" pitchFamily="34" charset="0"/>
              </a:rPr>
              <a:t>Berkshire</a:t>
            </a:r>
            <a:endParaRPr lang="de-DE" sz="1600" dirty="0">
              <a:latin typeface="Arial" panose="020B0604020202020204" pitchFamily="34" charset="0"/>
              <a:cs typeface="Arial" panose="020B0604020202020204" pitchFamily="34" charset="0"/>
            </a:endParaRPr>
          </a:p>
          <a:p>
            <a:pPr>
              <a:lnSpc>
                <a:spcPct val="90000"/>
              </a:lnSpc>
            </a:pPr>
            <a:r>
              <a:rPr lang="de-DE" sz="1600" dirty="0">
                <a:latin typeface="Arial" panose="020B0604020202020204" pitchFamily="34" charset="0"/>
                <a:cs typeface="Arial" panose="020B0604020202020204" pitchFamily="34" charset="0"/>
              </a:rPr>
              <a:t>DUAL</a:t>
            </a:r>
          </a:p>
          <a:p>
            <a:pPr>
              <a:lnSpc>
                <a:spcPct val="90000"/>
              </a:lnSpc>
            </a:pPr>
            <a:r>
              <a:rPr lang="de-DE" sz="1600" dirty="0">
                <a:latin typeface="Arial" panose="020B0604020202020204" pitchFamily="34" charset="0"/>
                <a:cs typeface="Arial" panose="020B0604020202020204" pitchFamily="34" charset="0"/>
              </a:rPr>
              <a:t>HCC</a:t>
            </a:r>
          </a:p>
          <a:p>
            <a:pPr>
              <a:lnSpc>
                <a:spcPct val="90000"/>
              </a:lnSpc>
            </a:pPr>
            <a:r>
              <a:rPr lang="de-DE" sz="1600" dirty="0">
                <a:latin typeface="Arial" panose="020B0604020202020204" pitchFamily="34" charset="0"/>
                <a:cs typeface="Arial" panose="020B0604020202020204" pitchFamily="34" charset="0"/>
              </a:rPr>
              <a:t>Liberty</a:t>
            </a:r>
          </a:p>
          <a:p>
            <a:pPr>
              <a:lnSpc>
                <a:spcPct val="90000"/>
              </a:lnSpc>
            </a:pPr>
            <a:r>
              <a:rPr lang="de-DE" sz="1600" dirty="0" err="1">
                <a:latin typeface="Arial" panose="020B0604020202020204" pitchFamily="34" charset="0"/>
                <a:cs typeface="Arial" panose="020B0604020202020204" pitchFamily="34" charset="0"/>
              </a:rPr>
              <a:t>Markel</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Lloyd’s</a:t>
            </a:r>
            <a:r>
              <a:rPr lang="de-DE" sz="1600" dirty="0">
                <a:latin typeface="Arial" panose="020B0604020202020204" pitchFamily="34" charset="0"/>
                <a:cs typeface="Arial" panose="020B0604020202020204" pitchFamily="34" charset="0"/>
              </a:rPr>
              <a:t> Syndikat 3000, </a:t>
            </a:r>
            <a:r>
              <a:rPr lang="de-DE" sz="1600" dirty="0" err="1">
                <a:latin typeface="Arial" panose="020B0604020202020204" pitchFamily="34" charset="0"/>
                <a:cs typeface="Arial" panose="020B0604020202020204" pitchFamily="34" charset="0"/>
              </a:rPr>
              <a:t>Lloyd’s</a:t>
            </a:r>
            <a:r>
              <a:rPr lang="de-DE" sz="1600" dirty="0">
                <a:latin typeface="Arial" panose="020B0604020202020204" pitchFamily="34" charset="0"/>
                <a:cs typeface="Arial" panose="020B0604020202020204" pitchFamily="34" charset="0"/>
              </a:rPr>
              <a:t> Syndikat 1400) …</a:t>
            </a:r>
          </a:p>
          <a:p>
            <a:pPr>
              <a:lnSpc>
                <a:spcPct val="90000"/>
              </a:lnSpc>
            </a:pPr>
            <a:r>
              <a:rPr lang="de-DE" sz="1600" dirty="0">
                <a:latin typeface="Arial" panose="020B0604020202020204" pitchFamily="34" charset="0"/>
                <a:cs typeface="Arial" panose="020B0604020202020204" pitchFamily="34" charset="0"/>
              </a:rPr>
              <a:t>Pembroke</a:t>
            </a:r>
          </a:p>
          <a:p>
            <a:pPr>
              <a:lnSpc>
                <a:spcPct val="90000"/>
              </a:lnSpc>
            </a:pPr>
            <a:r>
              <a:rPr lang="de-DE" sz="1600" dirty="0">
                <a:latin typeface="Arial" panose="020B0604020202020204" pitchFamily="34" charset="0"/>
                <a:cs typeface="Arial" panose="020B0604020202020204" pitchFamily="34" charset="0"/>
              </a:rPr>
              <a:t>…</a:t>
            </a:r>
          </a:p>
          <a:p>
            <a:pPr>
              <a:lnSpc>
                <a:spcPct val="90000"/>
              </a:lnSpc>
            </a:pPr>
            <a:endParaRPr lang="de-DE" sz="1600" dirty="0">
              <a:latin typeface="Arial" panose="020B0604020202020204" pitchFamily="34" charset="0"/>
              <a:cs typeface="Arial" panose="020B0604020202020204" pitchFamily="34" charset="0"/>
            </a:endParaRPr>
          </a:p>
          <a:p>
            <a:pPr>
              <a:lnSpc>
                <a:spcPct val="90000"/>
              </a:lnSpc>
            </a:pPr>
            <a:endParaRPr lang="de-DE" sz="1600" dirty="0">
              <a:latin typeface="Arial" panose="020B0604020202020204" pitchFamily="34" charset="0"/>
              <a:cs typeface="Arial" panose="020B0604020202020204" pitchFamily="34" charset="0"/>
            </a:endParaRPr>
          </a:p>
          <a:p>
            <a:pPr>
              <a:lnSpc>
                <a:spcPct val="90000"/>
              </a:lnSpc>
            </a:pPr>
            <a:r>
              <a:rPr lang="de-DE" sz="1600" dirty="0">
                <a:latin typeface="Arial" panose="020B0604020202020204" pitchFamily="34" charset="0"/>
                <a:cs typeface="Arial" panose="020B0604020202020204" pitchFamily="34" charset="0"/>
              </a:rPr>
              <a:t>Ca. 500 Mio. EUR Kapazität im dt. Markt</a:t>
            </a:r>
          </a:p>
          <a:p>
            <a:pPr>
              <a:lnSpc>
                <a:spcPct val="90000"/>
              </a:lnSpc>
            </a:pPr>
            <a:endParaRPr lang="de-DE" sz="1600" dirty="0">
              <a:latin typeface="Arial" panose="020B0604020202020204" pitchFamily="34" charset="0"/>
              <a:cs typeface="Arial" panose="020B0604020202020204" pitchFamily="34" charset="0"/>
            </a:endParaRPr>
          </a:p>
          <a:p>
            <a:pPr>
              <a:lnSpc>
                <a:spcPct val="90000"/>
              </a:lnSpc>
            </a:pPr>
            <a:endParaRPr lang="de-DE" sz="1600" dirty="0">
              <a:latin typeface="Arial" panose="020B0604020202020204" pitchFamily="34" charset="0"/>
              <a:cs typeface="Arial" panose="020B0604020202020204" pitchFamily="34" charset="0"/>
            </a:endParaRPr>
          </a:p>
          <a:p>
            <a:pPr>
              <a:lnSpc>
                <a:spcPct val="90000"/>
              </a:lnSpc>
              <a:buNone/>
            </a:pPr>
            <a:endParaRPr lang="de-DE" sz="16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err="1">
                <a:latin typeface="Arial" panose="020B0604020202020204" pitchFamily="34" charset="0"/>
                <a:cs typeface="Arial" panose="020B0604020202020204" pitchFamily="34" charset="0"/>
              </a:rPr>
              <a:t>Warranty</a:t>
            </a:r>
            <a:r>
              <a:rPr lang="de-DE" sz="2000" b="1" dirty="0">
                <a:latin typeface="Arial" panose="020B0604020202020204" pitchFamily="34" charset="0"/>
                <a:cs typeface="Arial" panose="020B0604020202020204" pitchFamily="34" charset="0"/>
              </a:rPr>
              <a:t> &amp; </a:t>
            </a:r>
            <a:r>
              <a:rPr lang="de-DE" sz="2000" b="1" dirty="0" err="1">
                <a:latin typeface="Arial" panose="020B0604020202020204" pitchFamily="34" charset="0"/>
                <a:cs typeface="Arial" panose="020B0604020202020204" pitchFamily="34" charset="0"/>
              </a:rPr>
              <a:t>Indemnity</a:t>
            </a:r>
            <a:r>
              <a:rPr lang="de-DE" sz="2000" b="1" dirty="0">
                <a:latin typeface="Arial" panose="020B0604020202020204" pitchFamily="34" charset="0"/>
                <a:cs typeface="Arial" panose="020B0604020202020204" pitchFamily="34" charset="0"/>
              </a:rPr>
              <a:t> Versicherung</a:t>
            </a:r>
          </a:p>
        </p:txBody>
      </p:sp>
      <p:sp>
        <p:nvSpPr>
          <p:cNvPr id="3" name="Rechteck 2"/>
          <p:cNvSpPr/>
          <p:nvPr/>
        </p:nvSpPr>
        <p:spPr>
          <a:xfrm>
            <a:off x="685800" y="1844824"/>
            <a:ext cx="7990656" cy="4031873"/>
          </a:xfrm>
          <a:prstGeom prst="rect">
            <a:avLst/>
          </a:prstGeom>
        </p:spPr>
        <p:txBody>
          <a:bodyPr wrap="square">
            <a:spAutoFit/>
          </a:bodyPr>
          <a:lstStyle/>
          <a:p>
            <a:pPr marL="0" indent="0">
              <a:lnSpc>
                <a:spcPct val="90000"/>
              </a:lnSpc>
              <a:buNone/>
            </a:pPr>
            <a:r>
              <a:rPr lang="de-DE" sz="2000" b="1" dirty="0">
                <a:solidFill>
                  <a:srgbClr val="002040"/>
                </a:solidFill>
                <a:latin typeface="Arial" panose="020B0604020202020204" pitchFamily="34" charset="0"/>
                <a:cs typeface="Arial" panose="020B0604020202020204" pitchFamily="34" charset="0"/>
              </a:rPr>
              <a:t>Struktur des Versicherungsschutzes:</a:t>
            </a:r>
          </a:p>
          <a:p>
            <a:pPr marL="0" indent="0">
              <a:lnSpc>
                <a:spcPct val="90000"/>
              </a:lnSpc>
              <a:buNone/>
            </a:pPr>
            <a:endParaRPr lang="de-DE" sz="2000" b="1" dirty="0">
              <a:solidFill>
                <a:srgbClr val="002040"/>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de-DE" sz="2000" b="1" dirty="0">
                <a:solidFill>
                  <a:srgbClr val="002040"/>
                </a:solidFill>
                <a:latin typeface="Arial" panose="020B0604020202020204" pitchFamily="34" charset="0"/>
                <a:cs typeface="Arial" panose="020B0604020202020204" pitchFamily="34" charset="0"/>
              </a:rPr>
              <a:t> </a:t>
            </a:r>
            <a:r>
              <a:rPr lang="de-DE" sz="2000" dirty="0">
                <a:solidFill>
                  <a:srgbClr val="002040"/>
                </a:solidFill>
                <a:latin typeface="Arial" panose="020B0604020202020204" pitchFamily="34" charset="0"/>
                <a:cs typeface="Arial" panose="020B0604020202020204" pitchFamily="34" charset="0"/>
              </a:rPr>
              <a:t>Versicherungsnehmer (Käufer oder Verkäufer)</a:t>
            </a:r>
          </a:p>
          <a:p>
            <a:pPr lvl="1">
              <a:buFont typeface="Wingdings" panose="05000000000000000000" pitchFamily="2" charset="2"/>
              <a:buChar char="§"/>
            </a:pPr>
            <a:r>
              <a:rPr lang="de-DE" sz="2000" dirty="0">
                <a:solidFill>
                  <a:srgbClr val="002040"/>
                </a:solidFill>
                <a:latin typeface="Arial" panose="020B0604020202020204" pitchFamily="34" charset="0"/>
                <a:cs typeface="Arial" panose="020B0604020202020204" pitchFamily="34" charset="0"/>
              </a:rPr>
              <a:t> Versicherer </a:t>
            </a:r>
          </a:p>
          <a:p>
            <a:pPr lvl="1">
              <a:buFont typeface="Wingdings" panose="05000000000000000000" pitchFamily="2" charset="2"/>
              <a:buChar char="§"/>
            </a:pPr>
            <a:r>
              <a:rPr lang="de-DE" sz="2000" dirty="0">
                <a:solidFill>
                  <a:srgbClr val="002040"/>
                </a:solidFill>
                <a:latin typeface="Arial" panose="020B0604020202020204" pitchFamily="34" charset="0"/>
                <a:cs typeface="Arial" panose="020B0604020202020204" pitchFamily="34" charset="0"/>
              </a:rPr>
              <a:t> </a:t>
            </a:r>
            <a:r>
              <a:rPr lang="de-DE" sz="2000" b="1" dirty="0">
                <a:solidFill>
                  <a:srgbClr val="002040"/>
                </a:solidFill>
                <a:latin typeface="Arial" panose="020B0604020202020204" pitchFamily="34" charset="0"/>
                <a:cs typeface="Arial" panose="020B0604020202020204" pitchFamily="34" charset="0"/>
              </a:rPr>
              <a:t>Konkreter Übernahmevertrag/Kaufvertrag </a:t>
            </a:r>
            <a:br>
              <a:rPr lang="de-DE" sz="2000" b="1" dirty="0">
                <a:solidFill>
                  <a:srgbClr val="002040"/>
                </a:solidFill>
                <a:latin typeface="Arial" panose="020B0604020202020204" pitchFamily="34" charset="0"/>
                <a:cs typeface="Arial" panose="020B0604020202020204" pitchFamily="34" charset="0"/>
              </a:rPr>
            </a:br>
            <a:r>
              <a:rPr lang="de-DE" sz="2000" b="1" dirty="0">
                <a:solidFill>
                  <a:srgbClr val="002040"/>
                </a:solidFill>
                <a:latin typeface="Arial" panose="020B0604020202020204" pitchFamily="34" charset="0"/>
                <a:cs typeface="Arial" panose="020B0604020202020204" pitchFamily="34" charset="0"/>
              </a:rPr>
              <a:t>  (Anlage zum Schein)</a:t>
            </a:r>
          </a:p>
          <a:p>
            <a:pPr lvl="1">
              <a:buFont typeface="Wingdings" panose="05000000000000000000" pitchFamily="2" charset="2"/>
              <a:buChar char="§"/>
            </a:pPr>
            <a:r>
              <a:rPr lang="de-DE" sz="2000" b="1" dirty="0">
                <a:solidFill>
                  <a:srgbClr val="002040"/>
                </a:solidFill>
                <a:latin typeface="Arial" panose="020B0604020202020204" pitchFamily="34" charset="0"/>
                <a:cs typeface="Arial" panose="020B0604020202020204" pitchFamily="34" charset="0"/>
              </a:rPr>
              <a:t> Laufzeit der Versicherung</a:t>
            </a:r>
          </a:p>
          <a:p>
            <a:pPr lvl="1">
              <a:buFont typeface="Wingdings" panose="05000000000000000000" pitchFamily="2" charset="2"/>
              <a:buChar char="§"/>
            </a:pPr>
            <a:r>
              <a:rPr lang="de-DE" sz="2000" b="1" dirty="0">
                <a:solidFill>
                  <a:srgbClr val="002040"/>
                </a:solidFill>
                <a:latin typeface="Arial" panose="020B0604020202020204" pitchFamily="34" charset="0"/>
                <a:cs typeface="Arial" panose="020B0604020202020204" pitchFamily="34" charset="0"/>
              </a:rPr>
              <a:t> Versicherungssumme</a:t>
            </a:r>
          </a:p>
          <a:p>
            <a:pPr lvl="1">
              <a:buFont typeface="Wingdings" panose="05000000000000000000" pitchFamily="2" charset="2"/>
              <a:buChar char="§"/>
            </a:pPr>
            <a:r>
              <a:rPr lang="de-DE" sz="2000" b="1" dirty="0">
                <a:solidFill>
                  <a:srgbClr val="002040"/>
                </a:solidFill>
                <a:latin typeface="Arial" panose="020B0604020202020204" pitchFamily="34" charset="0"/>
                <a:cs typeface="Arial" panose="020B0604020202020204" pitchFamily="34" charset="0"/>
              </a:rPr>
              <a:t> De </a:t>
            </a:r>
            <a:r>
              <a:rPr lang="de-DE" sz="2000" b="1" dirty="0" err="1">
                <a:solidFill>
                  <a:srgbClr val="002040"/>
                </a:solidFill>
                <a:latin typeface="Arial" panose="020B0604020202020204" pitchFamily="34" charset="0"/>
                <a:cs typeface="Arial" panose="020B0604020202020204" pitchFamily="34" charset="0"/>
              </a:rPr>
              <a:t>Minimis</a:t>
            </a:r>
            <a:r>
              <a:rPr lang="de-DE" sz="2000" b="1" dirty="0">
                <a:solidFill>
                  <a:srgbClr val="002040"/>
                </a:solidFill>
                <a:latin typeface="Arial" panose="020B0604020202020204" pitchFamily="34" charset="0"/>
                <a:cs typeface="Arial" panose="020B0604020202020204" pitchFamily="34" charset="0"/>
              </a:rPr>
              <a:t>-Grenze</a:t>
            </a:r>
          </a:p>
          <a:p>
            <a:pPr lvl="1">
              <a:buFont typeface="Wingdings" panose="05000000000000000000" pitchFamily="2" charset="2"/>
              <a:buChar char="§"/>
            </a:pPr>
            <a:r>
              <a:rPr lang="de-DE" sz="2000" b="1" dirty="0">
                <a:solidFill>
                  <a:srgbClr val="002040"/>
                </a:solidFill>
                <a:latin typeface="Arial" panose="020B0604020202020204" pitchFamily="34" charset="0"/>
                <a:cs typeface="Arial" panose="020B0604020202020204" pitchFamily="34" charset="0"/>
              </a:rPr>
              <a:t> Selbstbehalt</a:t>
            </a:r>
          </a:p>
          <a:p>
            <a:pPr lvl="1">
              <a:buFont typeface="Wingdings" panose="05000000000000000000" pitchFamily="2" charset="2"/>
              <a:buChar char="§"/>
            </a:pPr>
            <a:r>
              <a:rPr lang="de-DE" sz="2000" b="1" dirty="0">
                <a:solidFill>
                  <a:srgbClr val="002040"/>
                </a:solidFill>
                <a:latin typeface="Arial" panose="020B0604020202020204" pitchFamily="34" charset="0"/>
                <a:cs typeface="Arial" panose="020B0604020202020204" pitchFamily="34" charset="0"/>
              </a:rPr>
              <a:t> Versicherungsprämie</a:t>
            </a:r>
          </a:p>
          <a:p>
            <a:pPr lvl="1">
              <a:buFont typeface="Wingdings" panose="05000000000000000000" pitchFamily="2" charset="2"/>
              <a:buChar char="§"/>
            </a:pPr>
            <a:r>
              <a:rPr lang="de-DE" sz="2000" b="1" dirty="0">
                <a:solidFill>
                  <a:srgbClr val="002040"/>
                </a:solidFill>
                <a:latin typeface="Arial" panose="020B0604020202020204" pitchFamily="34" charset="0"/>
                <a:cs typeface="Arial" panose="020B0604020202020204" pitchFamily="34" charset="0"/>
              </a:rPr>
              <a:t> Versicherungsbedingungen</a:t>
            </a:r>
          </a:p>
          <a:p>
            <a:pPr lvl="1">
              <a:buFont typeface="Wingdings" panose="05000000000000000000" pitchFamily="2" charset="2"/>
              <a:buChar char="§"/>
            </a:pPr>
            <a:r>
              <a:rPr lang="de-DE" sz="2000" b="1" dirty="0">
                <a:solidFill>
                  <a:srgbClr val="002040"/>
                </a:solidFill>
                <a:latin typeface="Arial" panose="020B0604020202020204" pitchFamily="34" charset="0"/>
                <a:cs typeface="Arial" panose="020B0604020202020204" pitchFamily="34" charset="0"/>
              </a:rPr>
              <a:t> Anlage A mit den gedeckten Garantien </a:t>
            </a:r>
          </a:p>
        </p:txBody>
      </p:sp>
    </p:spTree>
    <p:extLst>
      <p:ext uri="{BB962C8B-B14F-4D97-AF65-F5344CB8AC3E}">
        <p14:creationId xmlns:p14="http://schemas.microsoft.com/office/powerpoint/2010/main" val="348826860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360040"/>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a:latin typeface="Arial" panose="020B0604020202020204" pitchFamily="34" charset="0"/>
                <a:cs typeface="Arial" panose="020B0604020202020204" pitchFamily="34" charset="0"/>
              </a:rPr>
              <a:t>W&amp;I-Versicherungen</a:t>
            </a:r>
          </a:p>
        </p:txBody>
      </p:sp>
      <p:sp>
        <p:nvSpPr>
          <p:cNvPr id="113667" name="Rectangle 3"/>
          <p:cNvSpPr>
            <a:spLocks noGrp="1" noChangeArrowheads="1"/>
          </p:cNvSpPr>
          <p:nvPr>
            <p:ph idx="1"/>
          </p:nvPr>
        </p:nvSpPr>
        <p:spPr>
          <a:xfrm>
            <a:off x="684213" y="1844575"/>
            <a:ext cx="7772400" cy="4176713"/>
          </a:xfrm>
        </p:spPr>
        <p:txBody>
          <a:bodyPr/>
          <a:lstStyle/>
          <a:p>
            <a:pPr marL="0" indent="0">
              <a:lnSpc>
                <a:spcPct val="90000"/>
              </a:lnSpc>
              <a:buNone/>
            </a:pPr>
            <a:r>
              <a:rPr lang="de-DE" sz="2000" b="1" dirty="0">
                <a:solidFill>
                  <a:srgbClr val="002040"/>
                </a:solidFill>
                <a:latin typeface="Arial" panose="020B0604020202020204" pitchFamily="34" charset="0"/>
                <a:cs typeface="Arial" panose="020B0604020202020204" pitchFamily="34" charset="0"/>
              </a:rPr>
              <a:t>Wie läuft das </a:t>
            </a:r>
            <a:r>
              <a:rPr lang="de-DE" sz="2000" b="1" dirty="0" err="1">
                <a:solidFill>
                  <a:srgbClr val="002040"/>
                </a:solidFill>
                <a:latin typeface="Arial" panose="020B0604020202020204" pitchFamily="34" charset="0"/>
                <a:cs typeface="Arial" panose="020B0604020202020204" pitchFamily="34" charset="0"/>
              </a:rPr>
              <a:t>Underwriting</a:t>
            </a:r>
            <a:r>
              <a:rPr lang="de-DE" sz="2000" b="1" dirty="0">
                <a:solidFill>
                  <a:srgbClr val="002040"/>
                </a:solidFill>
                <a:latin typeface="Arial" panose="020B0604020202020204" pitchFamily="34" charset="0"/>
                <a:cs typeface="Arial" panose="020B0604020202020204" pitchFamily="34" charset="0"/>
              </a:rPr>
              <a:t>?</a:t>
            </a:r>
          </a:p>
          <a:p>
            <a:pPr marL="762000" lvl="2" indent="0">
              <a:lnSpc>
                <a:spcPct val="90000"/>
              </a:lnSpc>
              <a:buNone/>
            </a:pPr>
            <a:endParaRPr lang="de-DE" sz="2000" dirty="0">
              <a:solidFill>
                <a:srgbClr val="002040"/>
              </a:solidFill>
              <a:latin typeface="Arial" panose="020B0604020202020204" pitchFamily="34" charset="0"/>
              <a:cs typeface="Arial" panose="020B0604020202020204" pitchFamily="34" charset="0"/>
            </a:endParaRPr>
          </a:p>
          <a:p>
            <a:pPr marL="360363" lvl="2" indent="-268288">
              <a:lnSpc>
                <a:spcPct val="90000"/>
              </a:lnSpc>
              <a:buFont typeface="Wingdings" panose="05000000000000000000" pitchFamily="2" charset="2"/>
              <a:buChar char="§"/>
            </a:pPr>
            <a:r>
              <a:rPr lang="de-DE" sz="1600" dirty="0">
                <a:solidFill>
                  <a:srgbClr val="002040"/>
                </a:solidFill>
                <a:latin typeface="Arial" panose="020B0604020202020204" pitchFamily="34" charset="0"/>
                <a:cs typeface="Arial" panose="020B0604020202020204" pitchFamily="34" charset="0"/>
              </a:rPr>
              <a:t>Versicherer benötigt den Entwurf des Kaufvertrags mit den Garantien, die versichert werden sollen</a:t>
            </a:r>
            <a:br>
              <a:rPr lang="de-DE" sz="1600" dirty="0">
                <a:solidFill>
                  <a:srgbClr val="002040"/>
                </a:solidFill>
                <a:latin typeface="Arial" panose="020B0604020202020204" pitchFamily="34" charset="0"/>
                <a:cs typeface="Arial" panose="020B0604020202020204" pitchFamily="34" charset="0"/>
              </a:rPr>
            </a:br>
            <a:endParaRPr lang="de-DE" sz="1600" dirty="0">
              <a:solidFill>
                <a:srgbClr val="002040"/>
              </a:solidFill>
              <a:latin typeface="Arial" panose="020B0604020202020204" pitchFamily="34" charset="0"/>
              <a:cs typeface="Arial" panose="020B0604020202020204" pitchFamily="34" charset="0"/>
            </a:endParaRPr>
          </a:p>
          <a:p>
            <a:pPr marL="360363" lvl="2" indent="-268288">
              <a:lnSpc>
                <a:spcPct val="90000"/>
              </a:lnSpc>
              <a:buFont typeface="Wingdings" panose="05000000000000000000" pitchFamily="2" charset="2"/>
              <a:buChar char="§"/>
            </a:pPr>
            <a:r>
              <a:rPr lang="de-DE" sz="1600" dirty="0">
                <a:solidFill>
                  <a:srgbClr val="002040"/>
                </a:solidFill>
                <a:latin typeface="Arial" panose="020B0604020202020204" pitchFamily="34" charset="0"/>
                <a:cs typeface="Arial" panose="020B0604020202020204" pitchFamily="34" charset="0"/>
              </a:rPr>
              <a:t>Versicherungssumme (zurückbehaltener Kaufpreis, auf Treuhandkonto hinterlegte Sicherheit o. KP-Zahlung, voller Kaufpreis)</a:t>
            </a:r>
          </a:p>
          <a:p>
            <a:pPr marL="360363" lvl="2" indent="-268288">
              <a:lnSpc>
                <a:spcPct val="90000"/>
              </a:lnSpc>
              <a:buFont typeface="Wingdings" panose="05000000000000000000" pitchFamily="2" charset="2"/>
              <a:buChar char="§"/>
            </a:pPr>
            <a:endParaRPr lang="de-DE" sz="1600" dirty="0">
              <a:solidFill>
                <a:srgbClr val="002040"/>
              </a:solidFill>
              <a:latin typeface="Arial" panose="020B0604020202020204" pitchFamily="34" charset="0"/>
              <a:cs typeface="Arial" panose="020B0604020202020204" pitchFamily="34" charset="0"/>
            </a:endParaRPr>
          </a:p>
          <a:p>
            <a:pPr marL="360363" lvl="2" indent="-268288">
              <a:lnSpc>
                <a:spcPct val="90000"/>
              </a:lnSpc>
              <a:buFont typeface="Wingdings" panose="05000000000000000000" pitchFamily="2" charset="2"/>
              <a:buChar char="§"/>
            </a:pPr>
            <a:r>
              <a:rPr lang="de-DE" sz="1600" dirty="0">
                <a:solidFill>
                  <a:srgbClr val="002040"/>
                </a:solidFill>
                <a:latin typeface="Arial" panose="020B0604020202020204" pitchFamily="34" charset="0"/>
                <a:cs typeface="Arial" panose="020B0604020202020204" pitchFamily="34" charset="0"/>
              </a:rPr>
              <a:t>Prämienansage und Ansage zu nicht versicherbaren Garantien erfolgen meistens innerhalb von 24 Stunden</a:t>
            </a:r>
          </a:p>
          <a:p>
            <a:pPr marL="360363" lvl="2" indent="-268288">
              <a:lnSpc>
                <a:spcPct val="90000"/>
              </a:lnSpc>
              <a:buFont typeface="Wingdings" panose="05000000000000000000" pitchFamily="2" charset="2"/>
              <a:buChar char="§"/>
            </a:pPr>
            <a:endParaRPr lang="de-DE" sz="1600" dirty="0">
              <a:solidFill>
                <a:srgbClr val="002040"/>
              </a:solidFill>
              <a:latin typeface="Arial" panose="020B0604020202020204" pitchFamily="34" charset="0"/>
              <a:cs typeface="Arial" panose="020B0604020202020204" pitchFamily="34" charset="0"/>
            </a:endParaRPr>
          </a:p>
          <a:p>
            <a:pPr marL="360363" lvl="2" indent="-268288">
              <a:lnSpc>
                <a:spcPct val="90000"/>
              </a:lnSpc>
              <a:buFont typeface="Wingdings" panose="05000000000000000000" pitchFamily="2" charset="2"/>
              <a:buChar char="§"/>
            </a:pPr>
            <a:r>
              <a:rPr lang="de-DE" sz="1600" dirty="0">
                <a:solidFill>
                  <a:srgbClr val="002040"/>
                </a:solidFill>
                <a:latin typeface="Arial" panose="020B0604020202020204" pitchFamily="34" charset="0"/>
                <a:cs typeface="Arial" panose="020B0604020202020204" pitchFamily="34" charset="0"/>
              </a:rPr>
              <a:t>Versicherer prüft die Due </a:t>
            </a:r>
            <a:r>
              <a:rPr lang="de-DE" sz="1600" dirty="0" err="1">
                <a:solidFill>
                  <a:srgbClr val="002040"/>
                </a:solidFill>
                <a:latin typeface="Arial" panose="020B0604020202020204" pitchFamily="34" charset="0"/>
                <a:cs typeface="Arial" panose="020B0604020202020204" pitchFamily="34" charset="0"/>
              </a:rPr>
              <a:t>Dilligence</a:t>
            </a:r>
            <a:r>
              <a:rPr lang="de-DE" sz="1600" dirty="0">
                <a:solidFill>
                  <a:srgbClr val="002040"/>
                </a:solidFill>
                <a:latin typeface="Arial" panose="020B0604020202020204" pitchFamily="34" charset="0"/>
                <a:cs typeface="Arial" panose="020B0604020202020204" pitchFamily="34" charset="0"/>
              </a:rPr>
              <a:t>-Unterlagen (selbst oder durch beauftragte Dritte)</a:t>
            </a:r>
          </a:p>
          <a:p>
            <a:pPr marL="360363" lvl="2" indent="-268288">
              <a:lnSpc>
                <a:spcPct val="90000"/>
              </a:lnSpc>
              <a:buFont typeface="Wingdings" panose="05000000000000000000" pitchFamily="2" charset="2"/>
              <a:buChar char="§"/>
            </a:pPr>
            <a:endParaRPr lang="de-DE" sz="1600" dirty="0">
              <a:solidFill>
                <a:srgbClr val="002040"/>
              </a:solidFill>
              <a:latin typeface="Arial" panose="020B0604020202020204" pitchFamily="34" charset="0"/>
              <a:cs typeface="Arial" panose="020B0604020202020204" pitchFamily="34" charset="0"/>
            </a:endParaRPr>
          </a:p>
          <a:p>
            <a:pPr marL="360363" lvl="2" indent="-268288">
              <a:lnSpc>
                <a:spcPct val="90000"/>
              </a:lnSpc>
              <a:buFont typeface="Wingdings" panose="05000000000000000000" pitchFamily="2" charset="2"/>
              <a:buChar char="§"/>
            </a:pPr>
            <a:r>
              <a:rPr lang="de-DE" sz="1600" dirty="0">
                <a:solidFill>
                  <a:srgbClr val="002040"/>
                </a:solidFill>
                <a:latin typeface="Arial" panose="020B0604020202020204" pitchFamily="34" charset="0"/>
                <a:cs typeface="Arial" panose="020B0604020202020204" pitchFamily="34" charset="0"/>
              </a:rPr>
              <a:t>Informations-Asymmetrie bei Verkäufer-Police</a:t>
            </a:r>
            <a:br>
              <a:rPr lang="de-DE" sz="1600" dirty="0">
                <a:solidFill>
                  <a:srgbClr val="002040"/>
                </a:solidFill>
                <a:latin typeface="Arial" panose="020B0604020202020204" pitchFamily="34" charset="0"/>
                <a:cs typeface="Arial" panose="020B0604020202020204" pitchFamily="34" charset="0"/>
              </a:rPr>
            </a:br>
            <a:endParaRPr lang="de-DE" sz="1600" dirty="0">
              <a:solidFill>
                <a:srgbClr val="002040"/>
              </a:solidFill>
              <a:latin typeface="Arial" panose="020B0604020202020204" pitchFamily="34" charset="0"/>
              <a:cs typeface="Arial" panose="020B0604020202020204" pitchFamily="34" charset="0"/>
            </a:endParaRPr>
          </a:p>
          <a:p>
            <a:pPr marL="360363" lvl="2" indent="-268288">
              <a:lnSpc>
                <a:spcPct val="90000"/>
              </a:lnSpc>
              <a:buFont typeface="Wingdings" panose="05000000000000000000" pitchFamily="2" charset="2"/>
              <a:buChar char="§"/>
            </a:pPr>
            <a:r>
              <a:rPr lang="de-DE" sz="1600" dirty="0" err="1">
                <a:solidFill>
                  <a:srgbClr val="002040"/>
                </a:solidFill>
                <a:latin typeface="Arial" panose="020B0604020202020204" pitchFamily="34" charset="0"/>
                <a:cs typeface="Arial" panose="020B0604020202020204" pitchFamily="34" charset="0"/>
              </a:rPr>
              <a:t>Underwriting</a:t>
            </a:r>
            <a:r>
              <a:rPr lang="de-DE" sz="1600" dirty="0">
                <a:solidFill>
                  <a:srgbClr val="002040"/>
                </a:solidFill>
                <a:latin typeface="Arial" panose="020B0604020202020204" pitchFamily="34" charset="0"/>
                <a:cs typeface="Arial" panose="020B0604020202020204" pitchFamily="34" charset="0"/>
              </a:rPr>
              <a:t> Fee, die im Fall des Abschlusses erlassen wird</a:t>
            </a:r>
          </a:p>
          <a:p>
            <a:pPr marL="360363" lvl="2" indent="-268288">
              <a:lnSpc>
                <a:spcPct val="90000"/>
              </a:lnSpc>
              <a:buFont typeface="Wingdings" panose="05000000000000000000" pitchFamily="2" charset="2"/>
              <a:buChar char="§"/>
            </a:pPr>
            <a:endParaRPr lang="de-DE" sz="1600" dirty="0">
              <a:solidFill>
                <a:srgbClr val="002040"/>
              </a:solidFill>
              <a:latin typeface="Arial" panose="020B0604020202020204" pitchFamily="34" charset="0"/>
              <a:cs typeface="Arial" panose="020B0604020202020204" pitchFamily="34" charset="0"/>
            </a:endParaRPr>
          </a:p>
          <a:p>
            <a:pPr marL="0" indent="0">
              <a:lnSpc>
                <a:spcPct val="90000"/>
              </a:lnSpc>
              <a:buNone/>
            </a:pPr>
            <a:endParaRPr lang="de-DE" sz="2000" dirty="0">
              <a:solidFill>
                <a:srgbClr val="002040"/>
              </a:solidFill>
              <a:latin typeface="Arial" panose="020B0604020202020204" pitchFamily="34" charset="0"/>
              <a:cs typeface="Arial" panose="020B0604020202020204" pitchFamily="34" charset="0"/>
            </a:endParaRPr>
          </a:p>
          <a:p>
            <a:pPr>
              <a:lnSpc>
                <a:spcPct val="90000"/>
              </a:lnSpc>
            </a:pPr>
            <a:endParaRPr lang="de-DE" sz="2000" dirty="0">
              <a:solidFill>
                <a:srgbClr val="002040"/>
              </a:solidFill>
              <a:latin typeface="Arial" panose="020B0604020202020204" pitchFamily="34" charset="0"/>
              <a:cs typeface="Arial" panose="020B0604020202020204" pitchFamily="34" charset="0"/>
            </a:endParaRPr>
          </a:p>
          <a:p>
            <a:pPr>
              <a:lnSpc>
                <a:spcPct val="90000"/>
              </a:lnSpc>
              <a:buNone/>
            </a:pPr>
            <a:endParaRPr lang="de-DE" sz="2000" dirty="0">
              <a:solidFill>
                <a:srgbClr val="002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202555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a:latin typeface="Arial" panose="020B0604020202020204" pitchFamily="34" charset="0"/>
                <a:cs typeface="Arial" panose="020B0604020202020204" pitchFamily="34" charset="0"/>
              </a:rPr>
              <a:t>Versicherbare Risiken bei Unternehmensübernahmen</a:t>
            </a:r>
          </a:p>
        </p:txBody>
      </p:sp>
      <p:sp>
        <p:nvSpPr>
          <p:cNvPr id="2" name="Textfeld 1"/>
          <p:cNvSpPr txBox="1"/>
          <p:nvPr/>
        </p:nvSpPr>
        <p:spPr>
          <a:xfrm>
            <a:off x="611560" y="1841500"/>
            <a:ext cx="7772400" cy="2246769"/>
          </a:xfrm>
          <a:prstGeom prst="rect">
            <a:avLst/>
          </a:prstGeom>
          <a:noFill/>
        </p:spPr>
        <p:txBody>
          <a:bodyPr wrap="square" rtlCol="0">
            <a:spAutoFit/>
          </a:bodyPr>
          <a:lstStyle/>
          <a:p>
            <a:r>
              <a:rPr lang="de-DE" sz="2000" b="1" dirty="0">
                <a:solidFill>
                  <a:srgbClr val="002040"/>
                </a:solidFill>
              </a:rPr>
              <a:t>Agenda:</a:t>
            </a:r>
          </a:p>
          <a:p>
            <a:endParaRPr lang="de-DE" sz="2000" dirty="0">
              <a:solidFill>
                <a:srgbClr val="002040"/>
              </a:solidFill>
            </a:endParaRPr>
          </a:p>
          <a:p>
            <a:pPr marL="342900" indent="-342900">
              <a:buFont typeface="Wingdings" panose="05000000000000000000" pitchFamily="2" charset="2"/>
              <a:buChar char="§"/>
            </a:pPr>
            <a:r>
              <a:rPr lang="de-DE" sz="2000" dirty="0" err="1">
                <a:solidFill>
                  <a:srgbClr val="002040"/>
                </a:solidFill>
              </a:rPr>
              <a:t>Warranty</a:t>
            </a:r>
            <a:r>
              <a:rPr lang="de-DE" sz="2000" dirty="0">
                <a:solidFill>
                  <a:srgbClr val="002040"/>
                </a:solidFill>
              </a:rPr>
              <a:t> &amp; </a:t>
            </a:r>
            <a:r>
              <a:rPr lang="de-DE" sz="2000" dirty="0" err="1">
                <a:solidFill>
                  <a:srgbClr val="002040"/>
                </a:solidFill>
              </a:rPr>
              <a:t>Indemnity</a:t>
            </a:r>
            <a:r>
              <a:rPr lang="de-DE" sz="2000" dirty="0">
                <a:solidFill>
                  <a:srgbClr val="002040"/>
                </a:solidFill>
              </a:rPr>
              <a:t> Versicherungen</a:t>
            </a:r>
          </a:p>
          <a:p>
            <a:pPr marL="342900" indent="-342900">
              <a:buFont typeface="Wingdings" panose="05000000000000000000" pitchFamily="2" charset="2"/>
              <a:buChar char="§"/>
            </a:pPr>
            <a:r>
              <a:rPr lang="de-DE" sz="2000" dirty="0">
                <a:solidFill>
                  <a:srgbClr val="002040"/>
                </a:solidFill>
              </a:rPr>
              <a:t>Special </a:t>
            </a:r>
            <a:r>
              <a:rPr lang="de-DE" sz="2000" dirty="0" err="1">
                <a:solidFill>
                  <a:srgbClr val="002040"/>
                </a:solidFill>
              </a:rPr>
              <a:t>Purpose</a:t>
            </a:r>
            <a:r>
              <a:rPr lang="de-DE" sz="2000" dirty="0">
                <a:solidFill>
                  <a:srgbClr val="002040"/>
                </a:solidFill>
              </a:rPr>
              <a:t> Insurance/</a:t>
            </a:r>
            <a:r>
              <a:rPr lang="de-DE" sz="2000" dirty="0" err="1">
                <a:solidFill>
                  <a:srgbClr val="002040"/>
                </a:solidFill>
              </a:rPr>
              <a:t>Specific</a:t>
            </a:r>
            <a:r>
              <a:rPr lang="de-DE" sz="2000" dirty="0">
                <a:solidFill>
                  <a:srgbClr val="002040"/>
                </a:solidFill>
              </a:rPr>
              <a:t> </a:t>
            </a:r>
            <a:r>
              <a:rPr lang="de-DE" sz="2000" dirty="0" err="1">
                <a:solidFill>
                  <a:srgbClr val="002040"/>
                </a:solidFill>
              </a:rPr>
              <a:t>Matters</a:t>
            </a:r>
            <a:r>
              <a:rPr lang="de-DE" sz="2000" dirty="0">
                <a:solidFill>
                  <a:srgbClr val="002040"/>
                </a:solidFill>
              </a:rPr>
              <a:t> Cover…</a:t>
            </a:r>
          </a:p>
          <a:p>
            <a:pPr marL="342900" indent="-342900">
              <a:buFont typeface="Wingdings" panose="05000000000000000000" pitchFamily="2" charset="2"/>
              <a:buChar char="§"/>
            </a:pPr>
            <a:r>
              <a:rPr lang="de-DE" sz="2000" dirty="0">
                <a:solidFill>
                  <a:srgbClr val="002040"/>
                </a:solidFill>
              </a:rPr>
              <a:t>Klassischer Versicherungsschutz </a:t>
            </a:r>
          </a:p>
          <a:p>
            <a:endParaRPr lang="de-DE" sz="2000" dirty="0">
              <a:solidFill>
                <a:srgbClr val="002040"/>
              </a:solidFill>
            </a:endParaRPr>
          </a:p>
          <a:p>
            <a:endParaRPr lang="de-DE" sz="2000" dirty="0">
              <a:solidFill>
                <a:srgbClr val="002040"/>
              </a:solidFill>
            </a:endParaRPr>
          </a:p>
        </p:txBody>
      </p:sp>
    </p:spTree>
    <p:extLst>
      <p:ext uri="{BB962C8B-B14F-4D97-AF65-F5344CB8AC3E}">
        <p14:creationId xmlns:p14="http://schemas.microsoft.com/office/powerpoint/2010/main" val="127874820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a:latin typeface="Arial" panose="020B0604020202020204" pitchFamily="34" charset="0"/>
                <a:cs typeface="Arial" panose="020B0604020202020204" pitchFamily="34" charset="0"/>
              </a:rPr>
              <a:t>Versicherbare Risiken bei Unternehmensübernahmen</a:t>
            </a:r>
          </a:p>
        </p:txBody>
      </p:sp>
      <p:sp>
        <p:nvSpPr>
          <p:cNvPr id="2" name="Textfeld 1"/>
          <p:cNvSpPr txBox="1"/>
          <p:nvPr/>
        </p:nvSpPr>
        <p:spPr>
          <a:xfrm>
            <a:off x="611560" y="1841500"/>
            <a:ext cx="7772400" cy="4401205"/>
          </a:xfrm>
          <a:prstGeom prst="rect">
            <a:avLst/>
          </a:prstGeom>
          <a:noFill/>
        </p:spPr>
        <p:txBody>
          <a:bodyPr wrap="square" rtlCol="0">
            <a:spAutoFit/>
          </a:bodyPr>
          <a:lstStyle/>
          <a:p>
            <a:r>
              <a:rPr lang="de-DE" sz="2000" b="1" dirty="0">
                <a:solidFill>
                  <a:srgbClr val="002040"/>
                </a:solidFill>
              </a:rPr>
              <a:t>Sonderformen – </a:t>
            </a:r>
            <a:r>
              <a:rPr lang="de-DE" sz="2000" b="1" dirty="0" err="1">
                <a:solidFill>
                  <a:srgbClr val="002040"/>
                </a:solidFill>
              </a:rPr>
              <a:t>Ausschnittsrisiken</a:t>
            </a:r>
            <a:r>
              <a:rPr lang="de-DE" sz="2000" b="1" dirty="0">
                <a:solidFill>
                  <a:srgbClr val="002040"/>
                </a:solidFill>
              </a:rPr>
              <a:t> – Special </a:t>
            </a:r>
            <a:r>
              <a:rPr lang="de-DE" sz="2000" b="1" dirty="0" err="1">
                <a:solidFill>
                  <a:srgbClr val="002040"/>
                </a:solidFill>
              </a:rPr>
              <a:t>Purpose</a:t>
            </a:r>
            <a:r>
              <a:rPr lang="de-DE" sz="2000" b="1" dirty="0">
                <a:solidFill>
                  <a:srgbClr val="002040"/>
                </a:solidFill>
              </a:rPr>
              <a:t> </a:t>
            </a:r>
            <a:r>
              <a:rPr lang="de-DE" sz="2000" b="1" dirty="0" err="1">
                <a:solidFill>
                  <a:srgbClr val="002040"/>
                </a:solidFill>
              </a:rPr>
              <a:t>Insur</a:t>
            </a:r>
            <a:r>
              <a:rPr lang="de-DE" sz="2000" b="1" dirty="0">
                <a:solidFill>
                  <a:srgbClr val="002040"/>
                </a:solidFill>
              </a:rPr>
              <a:t>.</a:t>
            </a:r>
          </a:p>
          <a:p>
            <a:endParaRPr lang="de-DE" sz="2000" dirty="0">
              <a:solidFill>
                <a:srgbClr val="002040"/>
              </a:solidFill>
            </a:endParaRPr>
          </a:p>
          <a:p>
            <a:pPr marL="342900" indent="-342900">
              <a:buFont typeface="Wingdings" panose="05000000000000000000" pitchFamily="2" charset="2"/>
              <a:buChar char="§"/>
            </a:pPr>
            <a:r>
              <a:rPr lang="de-DE" sz="2000" dirty="0">
                <a:solidFill>
                  <a:srgbClr val="002040"/>
                </a:solidFill>
              </a:rPr>
              <a:t>Steuerthemen (</a:t>
            </a:r>
            <a:r>
              <a:rPr lang="de-DE" sz="2000" dirty="0" err="1">
                <a:solidFill>
                  <a:srgbClr val="002040"/>
                </a:solidFill>
              </a:rPr>
              <a:t>Tax</a:t>
            </a:r>
            <a:r>
              <a:rPr lang="de-DE" sz="2000" dirty="0">
                <a:solidFill>
                  <a:srgbClr val="002040"/>
                </a:solidFill>
              </a:rPr>
              <a:t> Opinion Liability Insurance) </a:t>
            </a:r>
          </a:p>
          <a:p>
            <a:pPr marL="800100" lvl="1" indent="-342900">
              <a:buFont typeface="Wingdings" panose="05000000000000000000" pitchFamily="2" charset="2"/>
              <a:buChar char="§"/>
            </a:pPr>
            <a:r>
              <a:rPr lang="de-DE" sz="2000" dirty="0">
                <a:solidFill>
                  <a:srgbClr val="002040"/>
                </a:solidFill>
              </a:rPr>
              <a:t>Schutz vor unerwarteten Steuerforderungen</a:t>
            </a:r>
            <a:br>
              <a:rPr lang="de-DE" sz="2000" dirty="0">
                <a:solidFill>
                  <a:srgbClr val="002040"/>
                </a:solidFill>
              </a:rPr>
            </a:br>
            <a:endParaRPr lang="de-DE" sz="2000" dirty="0">
              <a:solidFill>
                <a:srgbClr val="002040"/>
              </a:solidFill>
            </a:endParaRPr>
          </a:p>
          <a:p>
            <a:pPr marL="342900" indent="-342900">
              <a:buFont typeface="Wingdings" panose="05000000000000000000" pitchFamily="2" charset="2"/>
              <a:buChar char="§"/>
            </a:pPr>
            <a:r>
              <a:rPr lang="de-DE" sz="2000" dirty="0" err="1">
                <a:solidFill>
                  <a:srgbClr val="002040"/>
                </a:solidFill>
              </a:rPr>
              <a:t>Litigation</a:t>
            </a:r>
            <a:r>
              <a:rPr lang="de-DE" sz="2000" dirty="0">
                <a:solidFill>
                  <a:srgbClr val="002040"/>
                </a:solidFill>
              </a:rPr>
              <a:t> Buyout Insurance (Absicherung gegen anhängige oder drohende Rechtsstreitigkeiten)</a:t>
            </a:r>
          </a:p>
          <a:p>
            <a:pPr marL="342900" indent="-342900">
              <a:buFont typeface="Wingdings" panose="05000000000000000000" pitchFamily="2" charset="2"/>
              <a:buChar char="§"/>
            </a:pPr>
            <a:endParaRPr lang="de-DE" sz="2000" dirty="0">
              <a:solidFill>
                <a:srgbClr val="002040"/>
              </a:solidFill>
            </a:endParaRPr>
          </a:p>
          <a:p>
            <a:pPr marL="342900" indent="-342900">
              <a:buFont typeface="Wingdings" panose="05000000000000000000" pitchFamily="2" charset="2"/>
              <a:buChar char="§"/>
            </a:pPr>
            <a:r>
              <a:rPr lang="de-DE" sz="2000" dirty="0">
                <a:solidFill>
                  <a:srgbClr val="002040"/>
                </a:solidFill>
              </a:rPr>
              <a:t>Umweltaltlasten-Versicherung </a:t>
            </a:r>
          </a:p>
          <a:p>
            <a:pPr marL="342900" indent="-342900">
              <a:buFont typeface="Wingdings" panose="05000000000000000000" pitchFamily="2" charset="2"/>
              <a:buChar char="§"/>
            </a:pPr>
            <a:endParaRPr lang="de-DE" sz="2000" dirty="0">
              <a:solidFill>
                <a:srgbClr val="002040"/>
              </a:solidFill>
            </a:endParaRPr>
          </a:p>
          <a:p>
            <a:pPr marL="342900" indent="-342900">
              <a:buFont typeface="Wingdings" panose="05000000000000000000" pitchFamily="2" charset="2"/>
              <a:buChar char="§"/>
            </a:pPr>
            <a:r>
              <a:rPr lang="de-DE" sz="2000" dirty="0">
                <a:solidFill>
                  <a:srgbClr val="002040"/>
                </a:solidFill>
              </a:rPr>
              <a:t>Prospekthaftungsversicherung (IPO/POSI)</a:t>
            </a:r>
          </a:p>
          <a:p>
            <a:pPr marL="342900" indent="-342900">
              <a:buFont typeface="Wingdings" panose="05000000000000000000" pitchFamily="2" charset="2"/>
              <a:buChar char="§"/>
            </a:pPr>
            <a:endParaRPr lang="de-DE" sz="2000" dirty="0">
              <a:solidFill>
                <a:srgbClr val="002040"/>
              </a:solidFill>
            </a:endParaRPr>
          </a:p>
          <a:p>
            <a:endParaRPr lang="de-DE" sz="2000" dirty="0">
              <a:solidFill>
                <a:srgbClr val="002040"/>
              </a:solidFill>
            </a:endParaRPr>
          </a:p>
          <a:p>
            <a:endParaRPr lang="de-DE" sz="2000" dirty="0">
              <a:solidFill>
                <a:srgbClr val="002040"/>
              </a:solidFill>
            </a:endParaRPr>
          </a:p>
        </p:txBody>
      </p:sp>
    </p:spTree>
    <p:extLst>
      <p:ext uri="{BB962C8B-B14F-4D97-AF65-F5344CB8AC3E}">
        <p14:creationId xmlns:p14="http://schemas.microsoft.com/office/powerpoint/2010/main" val="40206557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1340768"/>
            <a:ext cx="7772400" cy="504055"/>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a:latin typeface="Arial" panose="020B0604020202020204" pitchFamily="34" charset="0"/>
                <a:cs typeface="Arial" panose="020B0604020202020204" pitchFamily="34" charset="0"/>
              </a:rPr>
              <a:t>Special </a:t>
            </a:r>
            <a:r>
              <a:rPr lang="de-DE" sz="2000" b="1" dirty="0" err="1">
                <a:latin typeface="Arial" panose="020B0604020202020204" pitchFamily="34" charset="0"/>
                <a:cs typeface="Arial" panose="020B0604020202020204" pitchFamily="34" charset="0"/>
              </a:rPr>
              <a:t>Purpose</a:t>
            </a:r>
            <a:r>
              <a:rPr lang="de-DE" sz="2000" b="1" dirty="0">
                <a:latin typeface="Arial" panose="020B0604020202020204" pitchFamily="34" charset="0"/>
                <a:cs typeface="Arial" panose="020B0604020202020204" pitchFamily="34" charset="0"/>
              </a:rPr>
              <a:t> Insurance</a:t>
            </a:r>
          </a:p>
        </p:txBody>
      </p:sp>
      <p:sp>
        <p:nvSpPr>
          <p:cNvPr id="110595" name="Rectangle 3"/>
          <p:cNvSpPr>
            <a:spLocks noGrp="1" noChangeArrowheads="1"/>
          </p:cNvSpPr>
          <p:nvPr>
            <p:ph idx="1"/>
          </p:nvPr>
        </p:nvSpPr>
        <p:spPr>
          <a:xfrm>
            <a:off x="684213" y="2636912"/>
            <a:ext cx="7773988" cy="3600450"/>
          </a:xfrm>
        </p:spPr>
        <p:txBody>
          <a:bodyPr/>
          <a:lstStyle/>
          <a:p>
            <a:pPr marL="0" indent="0">
              <a:buNone/>
            </a:pPr>
            <a:r>
              <a:rPr lang="de-DE" sz="1600" dirty="0">
                <a:latin typeface="Arial" panose="020B0604020202020204" pitchFamily="34" charset="0"/>
                <a:cs typeface="Arial" panose="020B0604020202020204" pitchFamily="34" charset="0"/>
              </a:rPr>
              <a:t>Share-Deals   				</a:t>
            </a:r>
            <a:r>
              <a:rPr lang="de-DE" sz="1600" b="1" dirty="0">
                <a:latin typeface="Arial" panose="020B0604020202020204" pitchFamily="34" charset="0"/>
                <a:cs typeface="Arial" panose="020B0604020202020204" pitchFamily="34" charset="0"/>
              </a:rPr>
              <a:t>Haftungs</a:t>
            </a:r>
            <a:r>
              <a:rPr lang="de-DE" sz="1600" dirty="0">
                <a:latin typeface="Arial" panose="020B0604020202020204" pitchFamily="34" charset="0"/>
                <a:cs typeface="Arial" panose="020B0604020202020204" pitchFamily="34" charset="0"/>
              </a:rPr>
              <a:t>-Altlasten des </a:t>
            </a:r>
          </a:p>
          <a:p>
            <a:pPr marL="0" indent="0">
              <a:buNone/>
            </a:pPr>
            <a:r>
              <a:rPr lang="de-DE" sz="1600" dirty="0">
                <a:latin typeface="Arial" panose="020B0604020202020204" pitchFamily="34" charset="0"/>
                <a:cs typeface="Arial" panose="020B0604020202020204" pitchFamily="34" charset="0"/>
              </a:rPr>
              <a:t>					Zielunternehmens</a:t>
            </a:r>
          </a:p>
          <a:p>
            <a:pPr marL="0" indent="0">
              <a:buNone/>
            </a:pPr>
            <a:endParaRPr lang="de-DE" sz="1400" dirty="0">
              <a:latin typeface="Arial" panose="020B0604020202020204" pitchFamily="34" charset="0"/>
              <a:cs typeface="Arial" panose="020B0604020202020204" pitchFamily="34" charset="0"/>
            </a:endParaRPr>
          </a:p>
          <a:p>
            <a:pPr marL="0" indent="0">
              <a:buNone/>
            </a:pPr>
            <a:endParaRPr lang="de-DE" sz="1400" dirty="0">
              <a:latin typeface="Arial" panose="020B0604020202020204" pitchFamily="34" charset="0"/>
              <a:cs typeface="Arial" panose="020B0604020202020204" pitchFamily="34" charset="0"/>
            </a:endParaRPr>
          </a:p>
          <a:p>
            <a:pPr marL="0" indent="0">
              <a:buNone/>
            </a:pPr>
            <a:endParaRPr lang="de-DE" sz="1400" dirty="0">
              <a:latin typeface="Arial" panose="020B0604020202020204" pitchFamily="34" charset="0"/>
              <a:cs typeface="Arial" panose="020B0604020202020204" pitchFamily="34" charset="0"/>
            </a:endParaRPr>
          </a:p>
        </p:txBody>
      </p:sp>
      <p:sp>
        <p:nvSpPr>
          <p:cNvPr id="5" name="Pfeil nach rechts 4"/>
          <p:cNvSpPr/>
          <p:nvPr/>
        </p:nvSpPr>
        <p:spPr bwMode="auto">
          <a:xfrm>
            <a:off x="2195736" y="2780928"/>
            <a:ext cx="2520280" cy="144016"/>
          </a:xfrm>
          <a:prstGeom prst="rightArrow">
            <a:avLst/>
          </a:prstGeom>
          <a:solidFill>
            <a:srgbClr val="FF0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6" name="Pfeil nach rechts 5"/>
          <p:cNvSpPr/>
          <p:nvPr/>
        </p:nvSpPr>
        <p:spPr bwMode="auto">
          <a:xfrm rot="6920429">
            <a:off x="5137228" y="3760014"/>
            <a:ext cx="957775" cy="104153"/>
          </a:xfrm>
          <a:prstGeom prst="rightArrow">
            <a:avLst/>
          </a:prstGeom>
          <a:solidFill>
            <a:srgbClr val="FF0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8" name="Pfeil nach rechts 7"/>
          <p:cNvSpPr/>
          <p:nvPr/>
        </p:nvSpPr>
        <p:spPr bwMode="auto">
          <a:xfrm rot="3718833">
            <a:off x="6270444" y="3752136"/>
            <a:ext cx="957775" cy="104153"/>
          </a:xfrm>
          <a:prstGeom prst="rightArrow">
            <a:avLst/>
          </a:prstGeom>
          <a:solidFill>
            <a:srgbClr val="FF0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9" name="Rechteck 8"/>
          <p:cNvSpPr/>
          <p:nvPr/>
        </p:nvSpPr>
        <p:spPr bwMode="auto">
          <a:xfrm>
            <a:off x="3851920" y="4437112"/>
            <a:ext cx="2088232" cy="64807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rgbClr val="003D67"/>
                </a:solidFill>
                <a:effectLst/>
                <a:latin typeface="Arial" panose="020B0604020202020204" pitchFamily="34" charset="0"/>
                <a:cs typeface="Arial" panose="020B0604020202020204" pitchFamily="34" charset="0"/>
              </a:rPr>
              <a:t>bekannte Haftungsrisiken</a:t>
            </a:r>
          </a:p>
        </p:txBody>
      </p:sp>
      <p:sp>
        <p:nvSpPr>
          <p:cNvPr id="10" name="Rechteck 9"/>
          <p:cNvSpPr/>
          <p:nvPr/>
        </p:nvSpPr>
        <p:spPr bwMode="auto">
          <a:xfrm>
            <a:off x="6228184" y="4437112"/>
            <a:ext cx="2088232" cy="64807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rgbClr val="003D67"/>
                </a:solidFill>
                <a:effectLst/>
                <a:latin typeface="Arial" panose="020B0604020202020204" pitchFamily="34" charset="0"/>
                <a:cs typeface="Arial" panose="020B0604020202020204" pitchFamily="34" charset="0"/>
              </a:rPr>
              <a:t>unbekannte Haftungsrisiken</a:t>
            </a:r>
          </a:p>
        </p:txBody>
      </p:sp>
      <p:sp>
        <p:nvSpPr>
          <p:cNvPr id="11" name="Pfeil nach unten 10"/>
          <p:cNvSpPr/>
          <p:nvPr/>
        </p:nvSpPr>
        <p:spPr bwMode="auto">
          <a:xfrm>
            <a:off x="4788024" y="5229200"/>
            <a:ext cx="288032" cy="360040"/>
          </a:xfrm>
          <a:prstGeom prst="downArrow">
            <a:avLst/>
          </a:prstGeom>
          <a:solidFill>
            <a:srgbClr val="92D050">
              <a:alpha val="7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12" name="Textfeld 11"/>
          <p:cNvSpPr txBox="1"/>
          <p:nvPr/>
        </p:nvSpPr>
        <p:spPr>
          <a:xfrm>
            <a:off x="3779912" y="5661248"/>
            <a:ext cx="2160240" cy="338554"/>
          </a:xfrm>
          <a:prstGeom prst="rect">
            <a:avLst/>
          </a:prstGeom>
          <a:noFill/>
        </p:spPr>
        <p:txBody>
          <a:bodyPr wrap="square" rtlCol="0">
            <a:spAutoFit/>
          </a:bodyPr>
          <a:lstStyle/>
          <a:p>
            <a:pPr algn="ctr"/>
            <a:r>
              <a:rPr lang="de-DE" sz="1600" b="1" dirty="0">
                <a:solidFill>
                  <a:srgbClr val="003D67"/>
                </a:solidFill>
                <a:latin typeface="Arial" panose="020B0604020202020204" pitchFamily="34" charset="0"/>
                <a:cs typeface="Arial" panose="020B0604020202020204" pitchFamily="34" charset="0"/>
              </a:rPr>
              <a:t>Sonderfall</a:t>
            </a:r>
          </a:p>
        </p:txBody>
      </p:sp>
      <p:sp>
        <p:nvSpPr>
          <p:cNvPr id="14" name="Textfeld 13"/>
          <p:cNvSpPr txBox="1"/>
          <p:nvPr/>
        </p:nvSpPr>
        <p:spPr>
          <a:xfrm>
            <a:off x="6156176" y="5661248"/>
            <a:ext cx="2160240" cy="338554"/>
          </a:xfrm>
          <a:prstGeom prst="rect">
            <a:avLst/>
          </a:prstGeom>
          <a:noFill/>
        </p:spPr>
        <p:txBody>
          <a:bodyPr wrap="square" rtlCol="0">
            <a:spAutoFit/>
          </a:bodyPr>
          <a:lstStyle/>
          <a:p>
            <a:pPr algn="ctr"/>
            <a:r>
              <a:rPr lang="de-DE" sz="1600" b="1" dirty="0">
                <a:solidFill>
                  <a:srgbClr val="003D67"/>
                </a:solidFill>
                <a:latin typeface="Arial" panose="020B0604020202020204" pitchFamily="34" charset="0"/>
                <a:cs typeface="Arial" panose="020B0604020202020204" pitchFamily="34" charset="0"/>
              </a:rPr>
              <a:t>Normalfall</a:t>
            </a:r>
          </a:p>
        </p:txBody>
      </p:sp>
      <p:sp>
        <p:nvSpPr>
          <p:cNvPr id="16" name="Pfeil nach unten 15"/>
          <p:cNvSpPr/>
          <p:nvPr/>
        </p:nvSpPr>
        <p:spPr bwMode="auto">
          <a:xfrm>
            <a:off x="7092280" y="5229200"/>
            <a:ext cx="288032" cy="360040"/>
          </a:xfrm>
          <a:prstGeom prst="downArrow">
            <a:avLst/>
          </a:prstGeom>
          <a:solidFill>
            <a:srgbClr val="92D050">
              <a:alpha val="7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1268760"/>
            <a:ext cx="7772400" cy="504056"/>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a:latin typeface="Arial" panose="020B0604020202020204" pitchFamily="34" charset="0"/>
                <a:cs typeface="Arial" panose="020B0604020202020204" pitchFamily="34" charset="0"/>
              </a:rPr>
              <a:t>Unbekannte Haftungsrisiken   </a:t>
            </a:r>
          </a:p>
        </p:txBody>
      </p:sp>
      <p:sp>
        <p:nvSpPr>
          <p:cNvPr id="110595" name="Rectangle 3"/>
          <p:cNvSpPr>
            <a:spLocks noGrp="1" noChangeArrowheads="1"/>
          </p:cNvSpPr>
          <p:nvPr>
            <p:ph idx="1"/>
          </p:nvPr>
        </p:nvSpPr>
        <p:spPr>
          <a:xfrm>
            <a:off x="611560" y="1628800"/>
            <a:ext cx="7776864" cy="4680520"/>
          </a:xfrm>
        </p:spPr>
        <p:txBody>
          <a:bodyPr/>
          <a:lstStyle/>
          <a:p>
            <a:pPr marL="0" indent="0">
              <a:buNone/>
            </a:pPr>
            <a:r>
              <a:rPr lang="de-DE" sz="1600" dirty="0">
                <a:latin typeface="Arial" panose="020B0604020202020204" pitchFamily="34" charset="0"/>
                <a:cs typeface="Arial" panose="020B0604020202020204" pitchFamily="34" charset="0"/>
              </a:rPr>
              <a:t>      </a:t>
            </a:r>
          </a:p>
          <a:p>
            <a:pPr marL="182563" lvl="1" indent="-182563">
              <a:buFont typeface="Wingdings" pitchFamily="2" charset="2"/>
              <a:buChar char="§"/>
            </a:pPr>
            <a:r>
              <a:rPr lang="de-DE" sz="1600" dirty="0">
                <a:latin typeface="Arial" panose="020B0604020202020204" pitchFamily="34" charset="0"/>
                <a:cs typeface="Arial" panose="020B0604020202020204" pitchFamily="34" charset="0"/>
              </a:rPr>
              <a:t>Prüfung des Versicherungsschutzes des Zielunternehmens (Versicherungssummen, Risikotragfähigkeit der Bedingungen ggfls. in unterschiedlichen Ländern)</a:t>
            </a:r>
          </a:p>
          <a:p>
            <a:pPr marL="541338" lvl="1" indent="-182563">
              <a:buFont typeface="Wingdings" pitchFamily="2" charset="2"/>
              <a:buChar char="§"/>
            </a:pPr>
            <a:endParaRPr lang="de-DE" sz="1600" dirty="0">
              <a:latin typeface="Arial" panose="020B0604020202020204" pitchFamily="34" charset="0"/>
              <a:cs typeface="Arial" panose="020B0604020202020204" pitchFamily="34" charset="0"/>
            </a:endParaRPr>
          </a:p>
          <a:p>
            <a:pPr marL="1404938" lvl="3" indent="-182563">
              <a:buFont typeface="Wingdings" pitchFamily="2" charset="2"/>
              <a:buChar char="§"/>
            </a:pPr>
            <a:r>
              <a:rPr lang="de-DE" sz="1600" dirty="0">
                <a:latin typeface="Arial" panose="020B0604020202020204" pitchFamily="34" charset="0"/>
                <a:cs typeface="Arial" panose="020B0604020202020204" pitchFamily="34" charset="0"/>
              </a:rPr>
              <a:t>Betriebshaftpflicht (Risiken aus Betriebsstätte)</a:t>
            </a:r>
          </a:p>
          <a:p>
            <a:pPr marL="1404938" lvl="3" indent="-182563">
              <a:buFont typeface="Wingdings" pitchFamily="2" charset="2"/>
              <a:buChar char="§"/>
            </a:pPr>
            <a:r>
              <a:rPr lang="de-DE" sz="1600" dirty="0">
                <a:latin typeface="Arial" panose="020B0604020202020204" pitchFamily="34" charset="0"/>
                <a:cs typeface="Arial" panose="020B0604020202020204" pitchFamily="34" charset="0"/>
              </a:rPr>
              <a:t>Produkthaftpflicht (Produktrisiken, welche Serien in welche Märkte etc.)</a:t>
            </a:r>
          </a:p>
          <a:p>
            <a:pPr marL="1404938" lvl="3" indent="-182563">
              <a:buFont typeface="Wingdings" pitchFamily="2" charset="2"/>
              <a:buChar char="§"/>
            </a:pPr>
            <a:r>
              <a:rPr lang="de-DE" sz="1600" dirty="0">
                <a:latin typeface="Arial" panose="020B0604020202020204" pitchFamily="34" charset="0"/>
                <a:cs typeface="Arial" panose="020B0604020202020204" pitchFamily="34" charset="0"/>
              </a:rPr>
              <a:t>Umwelthaftpflicht</a:t>
            </a:r>
          </a:p>
          <a:p>
            <a:pPr marL="1404938" lvl="3" indent="-182563">
              <a:buFont typeface="Wingdings" pitchFamily="2" charset="2"/>
              <a:buChar char="§"/>
            </a:pPr>
            <a:r>
              <a:rPr lang="de-DE" sz="1600" dirty="0">
                <a:latin typeface="Arial" panose="020B0604020202020204" pitchFamily="34" charset="0"/>
                <a:cs typeface="Arial" panose="020B0604020202020204" pitchFamily="34" charset="0"/>
              </a:rPr>
              <a:t>Managerhaftpflicht</a:t>
            </a:r>
          </a:p>
          <a:p>
            <a:pPr marL="1404938" lvl="3" indent="-182563">
              <a:buFont typeface="Wingdings" pitchFamily="2" charset="2"/>
              <a:buChar char="§"/>
            </a:pPr>
            <a:r>
              <a:rPr lang="de-DE" sz="1600" b="1" dirty="0">
                <a:latin typeface="Arial" panose="020B0604020202020204" pitchFamily="34" charset="0"/>
                <a:cs typeface="Arial" panose="020B0604020202020204" pitchFamily="34" charset="0"/>
              </a:rPr>
              <a:t>….</a:t>
            </a:r>
          </a:p>
          <a:p>
            <a:pPr marL="381000" lvl="1" indent="0">
              <a:buNone/>
            </a:pPr>
            <a:endParaRPr lang="de-DE" sz="1600" dirty="0">
              <a:latin typeface="Arial" panose="020B0604020202020204" pitchFamily="34" charset="0"/>
              <a:cs typeface="Arial" panose="020B0604020202020204" pitchFamily="34" charset="0"/>
            </a:endParaRPr>
          </a:p>
          <a:p>
            <a:pPr marL="182563" lvl="1" indent="-182563">
              <a:buFont typeface="Wingdings" pitchFamily="2" charset="2"/>
              <a:buChar char="§"/>
            </a:pPr>
            <a:r>
              <a:rPr lang="de-DE" sz="1600" dirty="0">
                <a:latin typeface="Arial" panose="020B0604020202020204" pitchFamily="34" charset="0"/>
                <a:cs typeface="Arial" panose="020B0604020202020204" pitchFamily="34" charset="0"/>
              </a:rPr>
              <a:t>Integration in den Versicherungsschutz des Käufers oder Ergänzung des bestehenden Versicherungsschutzes</a:t>
            </a:r>
          </a:p>
          <a:p>
            <a:pPr marL="182563" lvl="1" indent="-182563">
              <a:buFont typeface="Wingdings" pitchFamily="2" charset="2"/>
              <a:buChar char="§"/>
            </a:pPr>
            <a:endParaRPr lang="de-DE" sz="1600" dirty="0">
              <a:latin typeface="Arial" panose="020B0604020202020204" pitchFamily="34" charset="0"/>
              <a:cs typeface="Arial" panose="020B0604020202020204" pitchFamily="34" charset="0"/>
            </a:endParaRPr>
          </a:p>
          <a:p>
            <a:pPr marL="182563" lvl="1" indent="-182563">
              <a:buFont typeface="Wingdings" pitchFamily="2" charset="2"/>
              <a:buChar char="§"/>
            </a:pPr>
            <a:r>
              <a:rPr lang="de-DE" sz="1600" dirty="0" err="1">
                <a:latin typeface="Arial" panose="020B0604020202020204" pitchFamily="34" charset="0"/>
                <a:cs typeface="Arial" panose="020B0604020202020204" pitchFamily="34" charset="0"/>
              </a:rPr>
              <a:t>Retroactive</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liability</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buy</a:t>
            </a:r>
            <a:r>
              <a:rPr lang="de-DE" sz="1600" dirty="0">
                <a:latin typeface="Arial" panose="020B0604020202020204" pitchFamily="34" charset="0"/>
                <a:cs typeface="Arial" panose="020B0604020202020204" pitchFamily="34" charset="0"/>
              </a:rPr>
              <a:t> out (Rückwärtsversicherung)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err="1">
                <a:latin typeface="Arial" panose="020B0604020202020204" pitchFamily="34" charset="0"/>
                <a:cs typeface="Arial" panose="020B0604020202020204" pitchFamily="34" charset="0"/>
              </a:rPr>
              <a:t>Warranty</a:t>
            </a:r>
            <a:r>
              <a:rPr lang="de-DE" sz="2000" b="1" dirty="0">
                <a:latin typeface="Arial" panose="020B0604020202020204" pitchFamily="34" charset="0"/>
                <a:cs typeface="Arial" panose="020B0604020202020204" pitchFamily="34" charset="0"/>
              </a:rPr>
              <a:t> &amp; </a:t>
            </a:r>
            <a:r>
              <a:rPr lang="de-DE" sz="2000" b="1" dirty="0" err="1">
                <a:latin typeface="Arial" panose="020B0604020202020204" pitchFamily="34" charset="0"/>
                <a:cs typeface="Arial" panose="020B0604020202020204" pitchFamily="34" charset="0"/>
              </a:rPr>
              <a:t>Indemnity</a:t>
            </a:r>
            <a:r>
              <a:rPr lang="de-DE" sz="2000" b="1" dirty="0">
                <a:latin typeface="Arial" panose="020B0604020202020204" pitchFamily="34" charset="0"/>
                <a:cs typeface="Arial" panose="020B0604020202020204" pitchFamily="34" charset="0"/>
              </a:rPr>
              <a:t> Versicherung</a:t>
            </a:r>
          </a:p>
        </p:txBody>
      </p:sp>
      <p:sp>
        <p:nvSpPr>
          <p:cNvPr id="2" name="Textfeld 1"/>
          <p:cNvSpPr txBox="1"/>
          <p:nvPr/>
        </p:nvSpPr>
        <p:spPr>
          <a:xfrm>
            <a:off x="611560" y="1841500"/>
            <a:ext cx="7772400" cy="3970318"/>
          </a:xfrm>
          <a:prstGeom prst="rect">
            <a:avLst/>
          </a:prstGeom>
          <a:noFill/>
        </p:spPr>
        <p:txBody>
          <a:bodyPr wrap="square" rtlCol="0">
            <a:spAutoFit/>
          </a:bodyPr>
          <a:lstStyle/>
          <a:p>
            <a:r>
              <a:rPr lang="de-DE" sz="2000" b="1" dirty="0">
                <a:solidFill>
                  <a:srgbClr val="002040"/>
                </a:solidFill>
              </a:rPr>
              <a:t>Einführung</a:t>
            </a:r>
          </a:p>
          <a:p>
            <a:endParaRPr lang="de-DE" sz="2000" dirty="0">
              <a:solidFill>
                <a:srgbClr val="002040"/>
              </a:solidFill>
            </a:endParaRPr>
          </a:p>
          <a:p>
            <a:pPr marL="285750" indent="-285750">
              <a:buFont typeface="Wingdings" panose="05000000000000000000" pitchFamily="2" charset="2"/>
              <a:buChar char="§"/>
            </a:pPr>
            <a:r>
              <a:rPr lang="de-DE" sz="1600" dirty="0">
                <a:solidFill>
                  <a:srgbClr val="002040"/>
                </a:solidFill>
              </a:rPr>
              <a:t>Handelsblatt vom 28.05.2018: </a:t>
            </a:r>
          </a:p>
          <a:p>
            <a:r>
              <a:rPr lang="de-DE" sz="1600" dirty="0">
                <a:solidFill>
                  <a:srgbClr val="002040"/>
                </a:solidFill>
              </a:rPr>
              <a:t>	</a:t>
            </a:r>
          </a:p>
          <a:p>
            <a:r>
              <a:rPr lang="de-DE" sz="1600" dirty="0">
                <a:solidFill>
                  <a:srgbClr val="002040"/>
                </a:solidFill>
              </a:rPr>
              <a:t>In 2017: 50.000 Übernahmen/Fusionen weltweit       Volumen: 3.000 Mrd. EUR</a:t>
            </a:r>
          </a:p>
          <a:p>
            <a:endParaRPr lang="de-DE" sz="1600" dirty="0">
              <a:solidFill>
                <a:srgbClr val="002040"/>
              </a:solidFill>
            </a:endParaRPr>
          </a:p>
          <a:p>
            <a:pPr marL="285750" indent="-285750">
              <a:buFont typeface="Wingdings" panose="05000000000000000000" pitchFamily="2" charset="2"/>
              <a:buChar char="§"/>
            </a:pPr>
            <a:r>
              <a:rPr lang="de-DE" sz="1600" dirty="0">
                <a:solidFill>
                  <a:srgbClr val="002040"/>
                </a:solidFill>
              </a:rPr>
              <a:t>CMS European M&amp;A Study 2018:</a:t>
            </a:r>
          </a:p>
          <a:p>
            <a:endParaRPr lang="de-DE" sz="1600" dirty="0">
              <a:solidFill>
                <a:srgbClr val="002040"/>
              </a:solidFill>
            </a:endParaRPr>
          </a:p>
          <a:p>
            <a:r>
              <a:rPr lang="de-DE" sz="1600" dirty="0">
                <a:solidFill>
                  <a:srgbClr val="002040"/>
                </a:solidFill>
              </a:rPr>
              <a:t>14 % der Übernahmen erfolgen mit W&amp;I – Versicherung (Europa)</a:t>
            </a:r>
          </a:p>
          <a:p>
            <a:r>
              <a:rPr lang="de-DE" sz="1600" dirty="0">
                <a:solidFill>
                  <a:srgbClr val="002040"/>
                </a:solidFill>
              </a:rPr>
              <a:t>Deals &gt; 100 Mio. EUR        35 % mit Versicherung</a:t>
            </a:r>
          </a:p>
          <a:p>
            <a:endParaRPr lang="de-DE" sz="1600" dirty="0">
              <a:solidFill>
                <a:srgbClr val="002040"/>
              </a:solidFill>
            </a:endParaRPr>
          </a:p>
          <a:p>
            <a:endParaRPr lang="de-DE" sz="1600" dirty="0">
              <a:solidFill>
                <a:srgbClr val="002040"/>
              </a:solidFill>
            </a:endParaRPr>
          </a:p>
          <a:p>
            <a:endParaRPr lang="de-DE" sz="1600" dirty="0">
              <a:solidFill>
                <a:srgbClr val="002040"/>
              </a:solidFill>
            </a:endParaRPr>
          </a:p>
          <a:p>
            <a:r>
              <a:rPr lang="de-DE" sz="1600" dirty="0">
                <a:solidFill>
                  <a:srgbClr val="002040"/>
                </a:solidFill>
              </a:rPr>
              <a:t>	   	</a:t>
            </a:r>
            <a:r>
              <a:rPr lang="de-DE" sz="1600" b="1" dirty="0">
                <a:solidFill>
                  <a:srgbClr val="002040"/>
                </a:solidFill>
              </a:rPr>
              <a:t>Problem: Informationsasymmetrie</a:t>
            </a:r>
            <a:endParaRPr lang="de-DE" sz="2000" b="1" dirty="0">
              <a:solidFill>
                <a:srgbClr val="002040"/>
              </a:solidFill>
            </a:endParaRPr>
          </a:p>
          <a:p>
            <a:endParaRPr lang="de-DE" sz="2000" b="1" dirty="0">
              <a:solidFill>
                <a:srgbClr val="002040"/>
              </a:solidFill>
            </a:endParaRPr>
          </a:p>
        </p:txBody>
      </p:sp>
      <p:sp>
        <p:nvSpPr>
          <p:cNvPr id="4" name="Pfeil nach rechts 3"/>
          <p:cNvSpPr/>
          <p:nvPr/>
        </p:nvSpPr>
        <p:spPr bwMode="auto">
          <a:xfrm>
            <a:off x="5148064" y="3068960"/>
            <a:ext cx="216024" cy="12912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5" name="Pfeil nach rechts 4"/>
          <p:cNvSpPr/>
          <p:nvPr/>
        </p:nvSpPr>
        <p:spPr bwMode="auto">
          <a:xfrm>
            <a:off x="2915816" y="4293096"/>
            <a:ext cx="216024" cy="12912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7" name="Pfeil nach rechts 6"/>
          <p:cNvSpPr/>
          <p:nvPr/>
        </p:nvSpPr>
        <p:spPr bwMode="auto">
          <a:xfrm>
            <a:off x="1979712" y="5157192"/>
            <a:ext cx="443219" cy="214453"/>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90632120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1268760"/>
            <a:ext cx="7772400" cy="431501"/>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a:latin typeface="Arial" panose="020B0604020202020204" pitchFamily="34" charset="0"/>
                <a:cs typeface="Arial" panose="020B0604020202020204" pitchFamily="34" charset="0"/>
              </a:rPr>
              <a:t>Beispiel unbekanntes Haftungsrisiko</a:t>
            </a:r>
          </a:p>
        </p:txBody>
      </p:sp>
      <p:sp>
        <p:nvSpPr>
          <p:cNvPr id="110595" name="Rectangle 3"/>
          <p:cNvSpPr>
            <a:spLocks noGrp="1" noChangeArrowheads="1"/>
          </p:cNvSpPr>
          <p:nvPr>
            <p:ph idx="1"/>
          </p:nvPr>
        </p:nvSpPr>
        <p:spPr>
          <a:xfrm>
            <a:off x="611560" y="1988840"/>
            <a:ext cx="7772400" cy="3600450"/>
          </a:xfrm>
        </p:spPr>
        <p:txBody>
          <a:bodyPr/>
          <a:lstStyle/>
          <a:p>
            <a:pPr marL="0" indent="0">
              <a:buNone/>
            </a:pPr>
            <a:r>
              <a:rPr lang="de-DE" sz="1600" dirty="0">
                <a:latin typeface="Arial" panose="020B0604020202020204" pitchFamily="34" charset="0"/>
                <a:cs typeface="Arial" panose="020B0604020202020204" pitchFamily="34" charset="0"/>
              </a:rPr>
              <a:t>Ein Hersteller von Verbindungstechnik stellt in großen Serien Scharniere zur Befestigung von Möbeltüren bei Einbauschränken her. Eine neu entwickelte Produktserie wird zwei Jahre vor Verkauf des Unternehmens in den Markt eingeführt. Bis zum Verkauf des Unternehmens werden ca. 1,5 Mio. Scharniere vertrieben und weltweit von unterschiedlichen Abnehmern verbaut. </a:t>
            </a:r>
          </a:p>
          <a:p>
            <a:endParaRPr lang="de-DE" sz="1600" dirty="0">
              <a:latin typeface="Arial" panose="020B0604020202020204" pitchFamily="34" charset="0"/>
              <a:cs typeface="Arial" panose="020B0604020202020204" pitchFamily="34" charset="0"/>
            </a:endParaRPr>
          </a:p>
          <a:p>
            <a:pPr marL="0" indent="0" defTabSz="179388">
              <a:buNone/>
            </a:pPr>
            <a:r>
              <a:rPr lang="de-DE" sz="1600" dirty="0">
                <a:latin typeface="Arial" panose="020B0604020202020204" pitchFamily="34" charset="0"/>
                <a:cs typeface="Arial" panose="020B0604020202020204" pitchFamily="34" charset="0"/>
              </a:rPr>
              <a:t>Erst vier Jahre nach Kauf des Unternehmens stellt sich ein Konstruktionsfehler heraus. Die Abnehmer verlangen die Übernahme von Aus- und Einbaukosten für neue und fehlerfreie Scharniere.</a:t>
            </a:r>
          </a:p>
          <a:p>
            <a:endParaRPr lang="de-DE" sz="14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1268760"/>
            <a:ext cx="7772400" cy="431501"/>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a:latin typeface="Arial" panose="020B0604020202020204" pitchFamily="34" charset="0"/>
                <a:cs typeface="Arial" panose="020B0604020202020204" pitchFamily="34" charset="0"/>
              </a:rPr>
              <a:t>Beispiel bekanntes Haftungsrisiko</a:t>
            </a:r>
          </a:p>
        </p:txBody>
      </p:sp>
      <p:sp>
        <p:nvSpPr>
          <p:cNvPr id="110595" name="Rectangle 3"/>
          <p:cNvSpPr>
            <a:spLocks noGrp="1" noChangeArrowheads="1"/>
          </p:cNvSpPr>
          <p:nvPr>
            <p:ph idx="1"/>
          </p:nvPr>
        </p:nvSpPr>
        <p:spPr>
          <a:xfrm>
            <a:off x="611560" y="1988840"/>
            <a:ext cx="7772400" cy="3600450"/>
          </a:xfrm>
        </p:spPr>
        <p:txBody>
          <a:bodyPr/>
          <a:lstStyle/>
          <a:p>
            <a:pPr marL="0" indent="0">
              <a:buNone/>
            </a:pPr>
            <a:endParaRPr lang="de-DE" sz="1400" dirty="0">
              <a:latin typeface="Arial" panose="020B0604020202020204" pitchFamily="34" charset="0"/>
              <a:cs typeface="Arial" panose="020B0604020202020204" pitchFamily="34" charset="0"/>
            </a:endParaRPr>
          </a:p>
          <a:p>
            <a:pPr marL="0" indent="0">
              <a:buNone/>
            </a:pPr>
            <a:r>
              <a:rPr lang="de-DE" sz="1600" dirty="0">
                <a:latin typeface="Arial" panose="020B0604020202020204" pitchFamily="34" charset="0"/>
                <a:cs typeface="Arial" panose="020B0604020202020204" pitchFamily="34" charset="0"/>
              </a:rPr>
              <a:t>Das Zielunternehmen ist in einen komplexen Rechtsstreit im Rahmen einer Sammelklage in den USA verwickelt. Der Ausgang des Verfahrens ist unklar. </a:t>
            </a:r>
          </a:p>
          <a:p>
            <a:pPr marL="0" indent="0">
              <a:buNone/>
            </a:pPr>
            <a:endParaRPr lang="de-DE" sz="1600" dirty="0">
              <a:latin typeface="Arial" panose="020B0604020202020204" pitchFamily="34" charset="0"/>
              <a:cs typeface="Arial" panose="020B0604020202020204" pitchFamily="34" charset="0"/>
            </a:endParaRPr>
          </a:p>
          <a:p>
            <a:pPr marL="0" indent="0">
              <a:buNone/>
            </a:pPr>
            <a:r>
              <a:rPr lang="de-DE" sz="1600" dirty="0">
                <a:latin typeface="Arial" panose="020B0604020202020204" pitchFamily="34" charset="0"/>
                <a:cs typeface="Arial" panose="020B0604020202020204" pitchFamily="34" charset="0"/>
              </a:rPr>
              <a:t>Das zum Kauf stehende Unternehmen bestreitet eine Haftung. Es war zum Teil erfolgreich bei der Abwehr von Ansprüchen. Der Verkäufer möchte dafür aber keine Garantie abgeben. Im Rahmen der Transaktionsverhandlungen spitzt sich alles zu auf diese Fragestellung. </a:t>
            </a:r>
          </a:p>
          <a:p>
            <a:pPr marL="0" indent="0">
              <a:buNone/>
            </a:pPr>
            <a:endParaRPr lang="de-DE" sz="1600" dirty="0">
              <a:latin typeface="Arial" panose="020B0604020202020204" pitchFamily="34" charset="0"/>
              <a:cs typeface="Arial" panose="020B0604020202020204" pitchFamily="34" charset="0"/>
            </a:endParaRPr>
          </a:p>
          <a:p>
            <a:pPr marL="0" indent="0">
              <a:buNone/>
            </a:pPr>
            <a:endParaRPr lang="de-DE" sz="16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1340768"/>
            <a:ext cx="7772400" cy="504056"/>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a:latin typeface="Arial" panose="020B0604020202020204" pitchFamily="34" charset="0"/>
                <a:cs typeface="Arial" panose="020B0604020202020204" pitchFamily="34" charset="0"/>
              </a:rPr>
              <a:t>Bekannte Haftungsrisiken  </a:t>
            </a:r>
          </a:p>
        </p:txBody>
      </p:sp>
      <p:sp>
        <p:nvSpPr>
          <p:cNvPr id="110595" name="Rectangle 3"/>
          <p:cNvSpPr>
            <a:spLocks noGrp="1" noChangeArrowheads="1"/>
          </p:cNvSpPr>
          <p:nvPr>
            <p:ph idx="1"/>
          </p:nvPr>
        </p:nvSpPr>
        <p:spPr>
          <a:xfrm>
            <a:off x="684213" y="2204814"/>
            <a:ext cx="7772400" cy="3600450"/>
          </a:xfrm>
        </p:spPr>
        <p:txBody>
          <a:bodyPr/>
          <a:lstStyle/>
          <a:p>
            <a:pPr marL="0" indent="0">
              <a:buNone/>
            </a:pPr>
            <a:r>
              <a:rPr lang="de-DE" sz="1600" b="1" dirty="0" err="1">
                <a:latin typeface="Arial" panose="020B0604020202020204" pitchFamily="34" charset="0"/>
                <a:cs typeface="Arial" panose="020B0604020202020204" pitchFamily="34" charset="0"/>
              </a:rPr>
              <a:t>Liability</a:t>
            </a:r>
            <a:r>
              <a:rPr lang="de-DE" sz="1600" b="1" dirty="0">
                <a:latin typeface="Arial" panose="020B0604020202020204" pitchFamily="34" charset="0"/>
                <a:cs typeface="Arial" panose="020B0604020202020204" pitchFamily="34" charset="0"/>
              </a:rPr>
              <a:t> </a:t>
            </a:r>
            <a:r>
              <a:rPr lang="de-DE" sz="1600" b="1" dirty="0" err="1">
                <a:latin typeface="Arial" panose="020B0604020202020204" pitchFamily="34" charset="0"/>
                <a:cs typeface="Arial" panose="020B0604020202020204" pitchFamily="34" charset="0"/>
              </a:rPr>
              <a:t>buy</a:t>
            </a:r>
            <a:r>
              <a:rPr lang="de-DE" sz="1600" b="1" dirty="0">
                <a:latin typeface="Arial" panose="020B0604020202020204" pitchFamily="34" charset="0"/>
                <a:cs typeface="Arial" panose="020B0604020202020204" pitchFamily="34" charset="0"/>
              </a:rPr>
              <a:t> out – Policen sind unter besonderen Voraussetzungen möglich:</a:t>
            </a:r>
          </a:p>
          <a:p>
            <a:pPr marL="0" indent="0">
              <a:buNone/>
            </a:pPr>
            <a:endParaRPr lang="de-DE" sz="1600" dirty="0">
              <a:latin typeface="Arial" panose="020B0604020202020204" pitchFamily="34" charset="0"/>
              <a:cs typeface="Arial" panose="020B0604020202020204" pitchFamily="34" charset="0"/>
            </a:endParaRPr>
          </a:p>
          <a:p>
            <a:pPr marL="533400" lvl="3" indent="-171450">
              <a:buFont typeface="Wingdings" panose="05000000000000000000" pitchFamily="2" charset="2"/>
              <a:buChar char="§"/>
              <a:tabLst>
                <a:tab pos="533400" algn="l"/>
              </a:tabLst>
            </a:pPr>
            <a:r>
              <a:rPr lang="de-DE" sz="1600" dirty="0">
                <a:latin typeface="Arial" panose="020B0604020202020204" pitchFamily="34" charset="0"/>
                <a:cs typeface="Arial" panose="020B0604020202020204" pitchFamily="34" charset="0"/>
              </a:rPr>
              <a:t>Risikobewertung auf Basis durchschnittlicher Schadenerwartungen</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  </a:t>
            </a:r>
          </a:p>
          <a:p>
            <a:pPr marL="533400" lvl="3" indent="-171450">
              <a:buFont typeface="Wingdings" panose="05000000000000000000" pitchFamily="2" charset="2"/>
              <a:buChar char="§"/>
              <a:tabLst>
                <a:tab pos="533400" algn="l"/>
              </a:tabLst>
            </a:pPr>
            <a:r>
              <a:rPr lang="de-DE" sz="1600" dirty="0">
                <a:latin typeface="Arial" panose="020B0604020202020204" pitchFamily="34" charset="0"/>
                <a:cs typeface="Arial" panose="020B0604020202020204" pitchFamily="34" charset="0"/>
              </a:rPr>
              <a:t>Wirtschaftliche Bewertung des konkreten Haftungsrisikos durch Versicherer   </a:t>
            </a: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marL="533400" lvl="3" indent="-171450">
              <a:buFont typeface="Wingdings" panose="05000000000000000000" pitchFamily="2" charset="2"/>
              <a:buChar char="§"/>
              <a:tabLst>
                <a:tab pos="533400" algn="l"/>
              </a:tabLst>
            </a:pPr>
            <a:r>
              <a:rPr lang="de-DE" sz="1600" dirty="0">
                <a:latin typeface="Arial" panose="020B0604020202020204" pitchFamily="34" charset="0"/>
                <a:cs typeface="Arial" panose="020B0604020202020204" pitchFamily="34" charset="0"/>
              </a:rPr>
              <a:t>Integration des Versicherungsschutzes in den Kaufvertrag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a:latin typeface="Arial" panose="020B0604020202020204" pitchFamily="34" charset="0"/>
                <a:cs typeface="Arial" panose="020B0604020202020204" pitchFamily="34" charset="0"/>
              </a:rPr>
              <a:t>Versicherbare Risiken bei Unternehmensübernahmen</a:t>
            </a:r>
          </a:p>
        </p:txBody>
      </p:sp>
      <p:sp>
        <p:nvSpPr>
          <p:cNvPr id="2" name="Textfeld 1"/>
          <p:cNvSpPr txBox="1"/>
          <p:nvPr/>
        </p:nvSpPr>
        <p:spPr>
          <a:xfrm>
            <a:off x="611560" y="1841500"/>
            <a:ext cx="7772400" cy="2246769"/>
          </a:xfrm>
          <a:prstGeom prst="rect">
            <a:avLst/>
          </a:prstGeom>
          <a:noFill/>
        </p:spPr>
        <p:txBody>
          <a:bodyPr wrap="square" rtlCol="0">
            <a:spAutoFit/>
          </a:bodyPr>
          <a:lstStyle/>
          <a:p>
            <a:r>
              <a:rPr lang="de-DE" sz="2000" b="1" dirty="0">
                <a:solidFill>
                  <a:srgbClr val="002040"/>
                </a:solidFill>
              </a:rPr>
              <a:t>Agenda:</a:t>
            </a:r>
          </a:p>
          <a:p>
            <a:endParaRPr lang="de-DE" sz="2000" dirty="0">
              <a:solidFill>
                <a:srgbClr val="002040"/>
              </a:solidFill>
            </a:endParaRPr>
          </a:p>
          <a:p>
            <a:pPr marL="342900" indent="-342900">
              <a:buFont typeface="Wingdings" panose="05000000000000000000" pitchFamily="2" charset="2"/>
              <a:buChar char="§"/>
            </a:pPr>
            <a:r>
              <a:rPr lang="de-DE" sz="2000" dirty="0" err="1">
                <a:solidFill>
                  <a:srgbClr val="002040"/>
                </a:solidFill>
              </a:rPr>
              <a:t>Warranty</a:t>
            </a:r>
            <a:r>
              <a:rPr lang="de-DE" sz="2000" dirty="0">
                <a:solidFill>
                  <a:srgbClr val="002040"/>
                </a:solidFill>
              </a:rPr>
              <a:t> &amp; </a:t>
            </a:r>
            <a:r>
              <a:rPr lang="de-DE" sz="2000" dirty="0" err="1">
                <a:solidFill>
                  <a:srgbClr val="002040"/>
                </a:solidFill>
              </a:rPr>
              <a:t>Indemnity</a:t>
            </a:r>
            <a:r>
              <a:rPr lang="de-DE" sz="2000" dirty="0">
                <a:solidFill>
                  <a:srgbClr val="002040"/>
                </a:solidFill>
              </a:rPr>
              <a:t> Versicherungen</a:t>
            </a:r>
          </a:p>
          <a:p>
            <a:pPr marL="342900" indent="-342900">
              <a:buFont typeface="Wingdings" panose="05000000000000000000" pitchFamily="2" charset="2"/>
              <a:buChar char="§"/>
            </a:pPr>
            <a:r>
              <a:rPr lang="de-DE" sz="2000" dirty="0">
                <a:solidFill>
                  <a:srgbClr val="002040"/>
                </a:solidFill>
              </a:rPr>
              <a:t>Special </a:t>
            </a:r>
            <a:r>
              <a:rPr lang="de-DE" sz="2000" dirty="0" err="1">
                <a:solidFill>
                  <a:srgbClr val="002040"/>
                </a:solidFill>
              </a:rPr>
              <a:t>Purpose</a:t>
            </a:r>
            <a:r>
              <a:rPr lang="de-DE" sz="2000" dirty="0">
                <a:solidFill>
                  <a:srgbClr val="002040"/>
                </a:solidFill>
              </a:rPr>
              <a:t> Insurance/</a:t>
            </a:r>
            <a:r>
              <a:rPr lang="de-DE" sz="2000" dirty="0" err="1">
                <a:solidFill>
                  <a:srgbClr val="002040"/>
                </a:solidFill>
              </a:rPr>
              <a:t>Specific</a:t>
            </a:r>
            <a:r>
              <a:rPr lang="de-DE" sz="2000" dirty="0">
                <a:solidFill>
                  <a:srgbClr val="002040"/>
                </a:solidFill>
              </a:rPr>
              <a:t> </a:t>
            </a:r>
            <a:r>
              <a:rPr lang="de-DE" sz="2000" dirty="0" err="1">
                <a:solidFill>
                  <a:srgbClr val="002040"/>
                </a:solidFill>
              </a:rPr>
              <a:t>Matters</a:t>
            </a:r>
            <a:r>
              <a:rPr lang="de-DE" sz="2000" dirty="0">
                <a:solidFill>
                  <a:srgbClr val="002040"/>
                </a:solidFill>
              </a:rPr>
              <a:t> Cover…</a:t>
            </a:r>
          </a:p>
          <a:p>
            <a:pPr marL="342900" indent="-342900">
              <a:buFont typeface="Wingdings" panose="05000000000000000000" pitchFamily="2" charset="2"/>
              <a:buChar char="§"/>
            </a:pPr>
            <a:r>
              <a:rPr lang="de-DE" sz="2000" dirty="0">
                <a:solidFill>
                  <a:srgbClr val="002040"/>
                </a:solidFill>
              </a:rPr>
              <a:t>Klassischer Versicherungsschutz </a:t>
            </a:r>
          </a:p>
          <a:p>
            <a:endParaRPr lang="de-DE" sz="2000" dirty="0">
              <a:solidFill>
                <a:srgbClr val="002040"/>
              </a:solidFill>
            </a:endParaRPr>
          </a:p>
          <a:p>
            <a:endParaRPr lang="de-DE" sz="2000" dirty="0">
              <a:solidFill>
                <a:srgbClr val="002040"/>
              </a:solidFill>
            </a:endParaRPr>
          </a:p>
        </p:txBody>
      </p:sp>
    </p:spTree>
    <p:extLst>
      <p:ext uri="{BB962C8B-B14F-4D97-AF65-F5344CB8AC3E}">
        <p14:creationId xmlns:p14="http://schemas.microsoft.com/office/powerpoint/2010/main" val="131329361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a:latin typeface="Arial" panose="020B0604020202020204" pitchFamily="34" charset="0"/>
                <a:cs typeface="Arial" panose="020B0604020202020204" pitchFamily="34" charset="0"/>
              </a:rPr>
              <a:t>Versicherbare Risiken bei Unternehmensübernahmen</a:t>
            </a:r>
          </a:p>
        </p:txBody>
      </p:sp>
      <p:sp>
        <p:nvSpPr>
          <p:cNvPr id="3" name="Rechteck 2"/>
          <p:cNvSpPr/>
          <p:nvPr/>
        </p:nvSpPr>
        <p:spPr bwMode="auto">
          <a:xfrm>
            <a:off x="687478" y="2438400"/>
            <a:ext cx="1724281" cy="990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rgbClr val="003D67"/>
                </a:solidFill>
                <a:effectLst/>
                <a:latin typeface="Arial" charset="0"/>
                <a:ea typeface="ＭＳ Ｐゴシック" pitchFamily="1" charset="-128"/>
              </a:rPr>
              <a:t>Verkäufer</a:t>
            </a:r>
          </a:p>
        </p:txBody>
      </p:sp>
      <p:sp>
        <p:nvSpPr>
          <p:cNvPr id="5" name="Rechteck 4"/>
          <p:cNvSpPr/>
          <p:nvPr/>
        </p:nvSpPr>
        <p:spPr bwMode="auto">
          <a:xfrm>
            <a:off x="1979712" y="3700860"/>
            <a:ext cx="1724281" cy="990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b="1" dirty="0">
                <a:solidFill>
                  <a:srgbClr val="003D67"/>
                </a:solidFill>
              </a:rPr>
              <a:t>Zielunter-nehmen</a:t>
            </a:r>
            <a:endParaRPr kumimoji="0" lang="de-DE" sz="1600" b="1" i="0" u="none" strike="noStrike" cap="none" normalizeH="0" baseline="0" dirty="0">
              <a:ln>
                <a:noFill/>
              </a:ln>
              <a:solidFill>
                <a:srgbClr val="003D67"/>
              </a:solidFill>
              <a:effectLst/>
              <a:latin typeface="Arial" charset="0"/>
              <a:ea typeface="ＭＳ Ｐゴシック" pitchFamily="1" charset="-128"/>
            </a:endParaRPr>
          </a:p>
        </p:txBody>
      </p:sp>
      <p:sp>
        <p:nvSpPr>
          <p:cNvPr id="6" name="Rechteck 5"/>
          <p:cNvSpPr/>
          <p:nvPr/>
        </p:nvSpPr>
        <p:spPr bwMode="auto">
          <a:xfrm>
            <a:off x="3131840" y="2438400"/>
            <a:ext cx="1724281" cy="990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rgbClr val="003D67"/>
                </a:solidFill>
                <a:effectLst/>
                <a:latin typeface="Arial" charset="0"/>
                <a:ea typeface="ＭＳ Ｐゴシック" pitchFamily="1" charset="-128"/>
              </a:rPr>
              <a:t>Käufer</a:t>
            </a:r>
          </a:p>
        </p:txBody>
      </p:sp>
      <p:sp>
        <p:nvSpPr>
          <p:cNvPr id="4" name="Textfeld 3"/>
          <p:cNvSpPr txBox="1"/>
          <p:nvPr/>
        </p:nvSpPr>
        <p:spPr>
          <a:xfrm>
            <a:off x="5148064" y="2060848"/>
            <a:ext cx="3310136" cy="4524315"/>
          </a:xfrm>
          <a:prstGeom prst="rect">
            <a:avLst/>
          </a:prstGeom>
          <a:noFill/>
        </p:spPr>
        <p:txBody>
          <a:bodyPr wrap="square" rtlCol="0">
            <a:spAutoFit/>
          </a:bodyPr>
          <a:lstStyle/>
          <a:p>
            <a:pPr marL="285750" indent="-285750">
              <a:buFont typeface="Wingdings" panose="05000000000000000000" pitchFamily="2" charset="2"/>
              <a:buChar char="§"/>
            </a:pPr>
            <a:r>
              <a:rPr lang="de-DE" sz="1600" dirty="0">
                <a:solidFill>
                  <a:srgbClr val="003D67"/>
                </a:solidFill>
              </a:rPr>
              <a:t>Besteht für das Target Versicherungsschutz unter Konzernpolicen der Verkäufergesellschaft?</a:t>
            </a:r>
          </a:p>
          <a:p>
            <a:pPr marL="285750" indent="-285750">
              <a:buFont typeface="Wingdings" panose="05000000000000000000" pitchFamily="2" charset="2"/>
              <a:buChar char="§"/>
            </a:pPr>
            <a:endParaRPr lang="de-DE" sz="1600" dirty="0">
              <a:solidFill>
                <a:srgbClr val="003D67"/>
              </a:solidFill>
            </a:endParaRPr>
          </a:p>
          <a:p>
            <a:pPr marL="285750" indent="-285750">
              <a:buFont typeface="Wingdings" panose="05000000000000000000" pitchFamily="2" charset="2"/>
              <a:buChar char="§"/>
            </a:pPr>
            <a:r>
              <a:rPr lang="de-DE" sz="1600" dirty="0">
                <a:solidFill>
                  <a:srgbClr val="003D67"/>
                </a:solidFill>
              </a:rPr>
              <a:t>Gibt es eigenen Versicherungsschutz des Zielunternehmens?</a:t>
            </a:r>
          </a:p>
          <a:p>
            <a:pPr marL="285750" indent="-285750">
              <a:buFont typeface="Wingdings" panose="05000000000000000000" pitchFamily="2" charset="2"/>
              <a:buChar char="§"/>
            </a:pPr>
            <a:endParaRPr lang="de-DE" sz="1600" dirty="0">
              <a:solidFill>
                <a:srgbClr val="003D67"/>
              </a:solidFill>
            </a:endParaRPr>
          </a:p>
          <a:p>
            <a:pPr marL="285750" indent="-285750">
              <a:buFont typeface="Wingdings" panose="05000000000000000000" pitchFamily="2" charset="2"/>
              <a:buChar char="§"/>
            </a:pPr>
            <a:r>
              <a:rPr lang="de-DE" sz="1600" dirty="0">
                <a:solidFill>
                  <a:srgbClr val="003D67"/>
                </a:solidFill>
              </a:rPr>
              <a:t>Wie sind die Versicherungssummen mit welcher Begründung definiert?</a:t>
            </a:r>
          </a:p>
          <a:p>
            <a:pPr marL="285750" indent="-285750">
              <a:buFont typeface="Wingdings" panose="05000000000000000000" pitchFamily="2" charset="2"/>
              <a:buChar char="§"/>
            </a:pPr>
            <a:endParaRPr lang="de-DE" sz="1600" dirty="0">
              <a:solidFill>
                <a:srgbClr val="003D67"/>
              </a:solidFill>
            </a:endParaRPr>
          </a:p>
          <a:p>
            <a:pPr marL="285750" indent="-285750">
              <a:buFont typeface="Wingdings" panose="05000000000000000000" pitchFamily="2" charset="2"/>
              <a:buChar char="§"/>
            </a:pPr>
            <a:r>
              <a:rPr lang="de-DE" sz="1600" dirty="0">
                <a:solidFill>
                  <a:srgbClr val="003D67"/>
                </a:solidFill>
              </a:rPr>
              <a:t>Reaktion von Versicherungsschutz auf Kontrollwechsel</a:t>
            </a:r>
          </a:p>
          <a:p>
            <a:pPr marL="285750" indent="-285750">
              <a:buFont typeface="Wingdings" panose="05000000000000000000" pitchFamily="2" charset="2"/>
              <a:buChar char="§"/>
            </a:pPr>
            <a:endParaRPr lang="de-DE" sz="1600" dirty="0">
              <a:solidFill>
                <a:srgbClr val="003D67"/>
              </a:solidFill>
            </a:endParaRPr>
          </a:p>
          <a:p>
            <a:pPr marL="285750" indent="-285750">
              <a:buFont typeface="Wingdings" panose="05000000000000000000" pitchFamily="2" charset="2"/>
              <a:buChar char="§"/>
            </a:pPr>
            <a:r>
              <a:rPr lang="de-DE" sz="1600" dirty="0">
                <a:solidFill>
                  <a:srgbClr val="003D67"/>
                </a:solidFill>
              </a:rPr>
              <a:t>…</a:t>
            </a:r>
          </a:p>
        </p:txBody>
      </p:sp>
    </p:spTree>
    <p:extLst>
      <p:ext uri="{BB962C8B-B14F-4D97-AF65-F5344CB8AC3E}">
        <p14:creationId xmlns:p14="http://schemas.microsoft.com/office/powerpoint/2010/main" val="192494772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a:latin typeface="Arial" panose="020B0604020202020204" pitchFamily="34" charset="0"/>
                <a:cs typeface="Arial" panose="020B0604020202020204" pitchFamily="34" charset="0"/>
              </a:rPr>
              <a:t>Versicherbare Risiken bei Unternehmensübernahmen</a:t>
            </a:r>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25535"/>
            <a:ext cx="8412427" cy="6309320"/>
          </a:xfrm>
          <a:prstGeom prst="rect">
            <a:avLst/>
          </a:prstGeom>
        </p:spPr>
      </p:pic>
      <p:sp>
        <p:nvSpPr>
          <p:cNvPr id="9" name="Textfeld 8"/>
          <p:cNvSpPr txBox="1"/>
          <p:nvPr/>
        </p:nvSpPr>
        <p:spPr>
          <a:xfrm>
            <a:off x="1517571" y="560874"/>
            <a:ext cx="7140668" cy="707886"/>
          </a:xfrm>
          <a:prstGeom prst="rect">
            <a:avLst/>
          </a:prstGeom>
          <a:noFill/>
        </p:spPr>
        <p:txBody>
          <a:bodyPr wrap="square" rtlCol="0">
            <a:spAutoFit/>
          </a:bodyPr>
          <a:lstStyle/>
          <a:p>
            <a:r>
              <a:rPr lang="de-DE" sz="2000" b="1" dirty="0">
                <a:solidFill>
                  <a:srgbClr val="003D67"/>
                </a:solidFill>
              </a:rPr>
              <a:t>Raum für Diskussionen, Fragen, Überlegungen, Stellungnahmen,  Meinungen….</a:t>
            </a:r>
          </a:p>
        </p:txBody>
      </p:sp>
      <p:sp>
        <p:nvSpPr>
          <p:cNvPr id="5" name="Textfeld 4"/>
          <p:cNvSpPr txBox="1"/>
          <p:nvPr/>
        </p:nvSpPr>
        <p:spPr>
          <a:xfrm>
            <a:off x="1667295" y="3505960"/>
            <a:ext cx="7140668" cy="1015663"/>
          </a:xfrm>
          <a:prstGeom prst="rect">
            <a:avLst/>
          </a:prstGeom>
          <a:noFill/>
        </p:spPr>
        <p:txBody>
          <a:bodyPr wrap="square" rtlCol="0">
            <a:spAutoFit/>
          </a:bodyPr>
          <a:lstStyle/>
          <a:p>
            <a:r>
              <a:rPr lang="de-DE" sz="2000" b="1" dirty="0">
                <a:solidFill>
                  <a:schemeClr val="bg1"/>
                </a:solidFill>
              </a:rPr>
              <a:t>Vielen Dank ……</a:t>
            </a:r>
          </a:p>
          <a:p>
            <a:endParaRPr lang="de-DE" sz="2000" b="1" dirty="0">
              <a:solidFill>
                <a:schemeClr val="bg1"/>
              </a:solidFill>
            </a:endParaRPr>
          </a:p>
          <a:p>
            <a:r>
              <a:rPr lang="de-DE" sz="2000" b="1" dirty="0">
                <a:solidFill>
                  <a:schemeClr val="bg1"/>
                </a:solidFill>
              </a:rPr>
              <a:t>			Dr. Rebecca Julia Koch </a:t>
            </a:r>
          </a:p>
        </p:txBody>
      </p:sp>
    </p:spTree>
    <p:extLst>
      <p:ext uri="{BB962C8B-B14F-4D97-AF65-F5344CB8AC3E}">
        <p14:creationId xmlns:p14="http://schemas.microsoft.com/office/powerpoint/2010/main" val="394385369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err="1">
                <a:latin typeface="Arial" panose="020B0604020202020204" pitchFamily="34" charset="0"/>
                <a:cs typeface="Arial" panose="020B0604020202020204" pitchFamily="34" charset="0"/>
              </a:rPr>
              <a:t>Warranty</a:t>
            </a:r>
            <a:r>
              <a:rPr lang="de-DE" sz="2000" b="1" dirty="0">
                <a:latin typeface="Arial" panose="020B0604020202020204" pitchFamily="34" charset="0"/>
                <a:cs typeface="Arial" panose="020B0604020202020204" pitchFamily="34" charset="0"/>
              </a:rPr>
              <a:t> &amp; </a:t>
            </a:r>
            <a:r>
              <a:rPr lang="de-DE" sz="2000" b="1" dirty="0" err="1">
                <a:latin typeface="Arial" panose="020B0604020202020204" pitchFamily="34" charset="0"/>
                <a:cs typeface="Arial" panose="020B0604020202020204" pitchFamily="34" charset="0"/>
              </a:rPr>
              <a:t>Indemnity</a:t>
            </a:r>
            <a:r>
              <a:rPr lang="de-DE" sz="2000" b="1" dirty="0">
                <a:latin typeface="Arial" panose="020B0604020202020204" pitchFamily="34" charset="0"/>
                <a:cs typeface="Arial" panose="020B0604020202020204" pitchFamily="34" charset="0"/>
              </a:rPr>
              <a:t> Versicherung</a:t>
            </a:r>
          </a:p>
        </p:txBody>
      </p:sp>
      <p:sp>
        <p:nvSpPr>
          <p:cNvPr id="2" name="Textfeld 1"/>
          <p:cNvSpPr txBox="1"/>
          <p:nvPr/>
        </p:nvSpPr>
        <p:spPr>
          <a:xfrm>
            <a:off x="688032" y="1852188"/>
            <a:ext cx="7772400" cy="1815882"/>
          </a:xfrm>
          <a:prstGeom prst="rect">
            <a:avLst/>
          </a:prstGeom>
          <a:noFill/>
        </p:spPr>
        <p:txBody>
          <a:bodyPr wrap="square" rtlCol="0">
            <a:spAutoFit/>
          </a:bodyPr>
          <a:lstStyle/>
          <a:p>
            <a:r>
              <a:rPr lang="de-DE" sz="2000" b="1" dirty="0">
                <a:solidFill>
                  <a:srgbClr val="002040"/>
                </a:solidFill>
              </a:rPr>
              <a:t>Einführung</a:t>
            </a:r>
          </a:p>
          <a:p>
            <a:endParaRPr lang="de-DE" sz="2000" dirty="0">
              <a:solidFill>
                <a:srgbClr val="002040"/>
              </a:solidFill>
            </a:endParaRPr>
          </a:p>
          <a:p>
            <a:pPr marL="285750" indent="-285750">
              <a:buFont typeface="Wingdings" panose="05000000000000000000" pitchFamily="2" charset="2"/>
              <a:buChar char="§"/>
            </a:pPr>
            <a:r>
              <a:rPr lang="de-DE" sz="1600" dirty="0">
                <a:solidFill>
                  <a:srgbClr val="002040"/>
                </a:solidFill>
              </a:rPr>
              <a:t>Spektakulärer Schadenfall 2015      	</a:t>
            </a:r>
            <a:r>
              <a:rPr lang="de-DE" sz="1600" dirty="0" err="1">
                <a:solidFill>
                  <a:srgbClr val="002040"/>
                </a:solidFill>
              </a:rPr>
              <a:t>Joyou</a:t>
            </a:r>
            <a:r>
              <a:rPr lang="de-DE" sz="1600" dirty="0">
                <a:solidFill>
                  <a:srgbClr val="002040"/>
                </a:solidFill>
              </a:rPr>
              <a:t> AG (270 Mio. EUR Schaden)</a:t>
            </a:r>
            <a:br>
              <a:rPr lang="de-DE" sz="1600" dirty="0">
                <a:solidFill>
                  <a:srgbClr val="002040"/>
                </a:solidFill>
              </a:rPr>
            </a:br>
            <a:endParaRPr lang="de-DE" sz="1600" dirty="0">
              <a:solidFill>
                <a:srgbClr val="002040"/>
              </a:solidFill>
            </a:endParaRPr>
          </a:p>
          <a:p>
            <a:endParaRPr lang="de-DE" sz="2000" dirty="0">
              <a:solidFill>
                <a:srgbClr val="002040"/>
              </a:solidFill>
            </a:endParaRPr>
          </a:p>
          <a:p>
            <a:endParaRPr lang="de-DE" sz="2000" dirty="0">
              <a:solidFill>
                <a:srgbClr val="002040"/>
              </a:solidFill>
            </a:endParaRPr>
          </a:p>
        </p:txBody>
      </p:sp>
      <p:sp>
        <p:nvSpPr>
          <p:cNvPr id="4" name="Pfeil nach rechts 3"/>
          <p:cNvSpPr/>
          <p:nvPr/>
        </p:nvSpPr>
        <p:spPr bwMode="auto">
          <a:xfrm>
            <a:off x="4139952" y="2554800"/>
            <a:ext cx="216024" cy="12912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07379947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err="1">
                <a:latin typeface="Arial" panose="020B0604020202020204" pitchFamily="34" charset="0"/>
                <a:cs typeface="Arial" panose="020B0604020202020204" pitchFamily="34" charset="0"/>
              </a:rPr>
              <a:t>Warranty</a:t>
            </a:r>
            <a:r>
              <a:rPr lang="de-DE" sz="2000" b="1" dirty="0">
                <a:latin typeface="Arial" panose="020B0604020202020204" pitchFamily="34" charset="0"/>
                <a:cs typeface="Arial" panose="020B0604020202020204" pitchFamily="34" charset="0"/>
              </a:rPr>
              <a:t> &amp; </a:t>
            </a:r>
            <a:r>
              <a:rPr lang="de-DE" sz="2000" b="1" dirty="0" err="1">
                <a:latin typeface="Arial" panose="020B0604020202020204" pitchFamily="34" charset="0"/>
                <a:cs typeface="Arial" panose="020B0604020202020204" pitchFamily="34" charset="0"/>
              </a:rPr>
              <a:t>Indemnity</a:t>
            </a:r>
            <a:r>
              <a:rPr lang="de-DE" sz="2000" b="1" dirty="0">
                <a:latin typeface="Arial" panose="020B0604020202020204" pitchFamily="34" charset="0"/>
                <a:cs typeface="Arial" panose="020B0604020202020204" pitchFamily="34" charset="0"/>
              </a:rPr>
              <a:t> Versicherung</a:t>
            </a:r>
          </a:p>
        </p:txBody>
      </p:sp>
      <p:sp>
        <p:nvSpPr>
          <p:cNvPr id="2" name="Textfeld 1"/>
          <p:cNvSpPr txBox="1"/>
          <p:nvPr/>
        </p:nvSpPr>
        <p:spPr>
          <a:xfrm>
            <a:off x="611560" y="1841500"/>
            <a:ext cx="7772400" cy="3293209"/>
          </a:xfrm>
          <a:prstGeom prst="rect">
            <a:avLst/>
          </a:prstGeom>
          <a:noFill/>
        </p:spPr>
        <p:txBody>
          <a:bodyPr wrap="square" rtlCol="0">
            <a:spAutoFit/>
          </a:bodyPr>
          <a:lstStyle/>
          <a:p>
            <a:r>
              <a:rPr lang="de-DE" sz="1600" dirty="0">
                <a:solidFill>
                  <a:srgbClr val="002040"/>
                </a:solidFill>
              </a:rPr>
              <a:t>Das Unternehmen K (Hersteller für Medizinprodukte) möchte für die Erweiterung seiner Produktpalette und seiner Fertigungstiefe ein kleineres, mittelständisches Unternehmen T kaufen, das in einer Marktnische besondere Rollstühle und Pflegebetten herstellt. Das Unternehmen T gehört dem aktuellen Gesellschafter-Geschäftsführer V. Es wird in der Rechtsform der GmbH geführt. V will die Geschäftsanteile der GmbH übertragen. </a:t>
            </a:r>
          </a:p>
          <a:p>
            <a:endParaRPr lang="de-DE" sz="1600" dirty="0">
              <a:solidFill>
                <a:srgbClr val="002040"/>
              </a:solidFill>
            </a:endParaRPr>
          </a:p>
          <a:p>
            <a:r>
              <a:rPr lang="de-DE" sz="1600" dirty="0">
                <a:solidFill>
                  <a:srgbClr val="002040"/>
                </a:solidFill>
              </a:rPr>
              <a:t>V möchte einen Verkaufspreis von 5 Mio. EUR erlösen. K hält den kürzlich erfolgten Markteintritt einer Produktinnovation für problematisch. Pflegebetten könnten auf Grund eines Instruktionsfehlers Feuer fangen. K will 50 % des Kaufpreises zunächst zurückbehalten und das Produkt, das mit neuen Bedienungsanleitungen versehen wurde, im Markt intensiver beobachten.</a:t>
            </a:r>
          </a:p>
          <a:p>
            <a:endParaRPr lang="de-DE" sz="1600" dirty="0">
              <a:solidFill>
                <a:srgbClr val="002040"/>
              </a:solidFill>
            </a:endParaRPr>
          </a:p>
        </p:txBody>
      </p:sp>
    </p:spTree>
    <p:extLst>
      <p:ext uri="{BB962C8B-B14F-4D97-AF65-F5344CB8AC3E}">
        <p14:creationId xmlns:p14="http://schemas.microsoft.com/office/powerpoint/2010/main" val="321800257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err="1">
                <a:latin typeface="Arial" panose="020B0604020202020204" pitchFamily="34" charset="0"/>
                <a:cs typeface="Arial" panose="020B0604020202020204" pitchFamily="34" charset="0"/>
              </a:rPr>
              <a:t>Warranty</a:t>
            </a:r>
            <a:r>
              <a:rPr lang="de-DE" sz="2000" b="1" dirty="0">
                <a:latin typeface="Arial" panose="020B0604020202020204" pitchFamily="34" charset="0"/>
                <a:cs typeface="Arial" panose="020B0604020202020204" pitchFamily="34" charset="0"/>
              </a:rPr>
              <a:t> &amp; </a:t>
            </a:r>
            <a:r>
              <a:rPr lang="de-DE" sz="2000" b="1" dirty="0" err="1">
                <a:latin typeface="Arial" panose="020B0604020202020204" pitchFamily="34" charset="0"/>
                <a:cs typeface="Arial" panose="020B0604020202020204" pitchFamily="34" charset="0"/>
              </a:rPr>
              <a:t>Indemnity</a:t>
            </a:r>
            <a:r>
              <a:rPr lang="de-DE" sz="2000" b="1" dirty="0">
                <a:latin typeface="Arial" panose="020B0604020202020204" pitchFamily="34" charset="0"/>
                <a:cs typeface="Arial" panose="020B0604020202020204" pitchFamily="34" charset="0"/>
              </a:rPr>
              <a:t> Versicherung</a:t>
            </a:r>
          </a:p>
        </p:txBody>
      </p:sp>
      <p:sp>
        <p:nvSpPr>
          <p:cNvPr id="2" name="Textfeld 1"/>
          <p:cNvSpPr txBox="1"/>
          <p:nvPr/>
        </p:nvSpPr>
        <p:spPr>
          <a:xfrm>
            <a:off x="671831" y="1882616"/>
            <a:ext cx="7772400" cy="4401205"/>
          </a:xfrm>
          <a:prstGeom prst="rect">
            <a:avLst/>
          </a:prstGeom>
          <a:noFill/>
        </p:spPr>
        <p:txBody>
          <a:bodyPr wrap="square" rtlCol="0">
            <a:spAutoFit/>
          </a:bodyPr>
          <a:lstStyle/>
          <a:p>
            <a:r>
              <a:rPr lang="de-DE" sz="2000" b="1" dirty="0">
                <a:solidFill>
                  <a:srgbClr val="002040"/>
                </a:solidFill>
              </a:rPr>
              <a:t>Verkäuferinteressen:</a:t>
            </a:r>
          </a:p>
          <a:p>
            <a:endParaRPr lang="de-DE" sz="2000" dirty="0">
              <a:solidFill>
                <a:srgbClr val="002040"/>
              </a:solidFill>
            </a:endParaRPr>
          </a:p>
          <a:p>
            <a:pPr marL="285750" indent="-285750">
              <a:buFont typeface="Wingdings" panose="05000000000000000000" pitchFamily="2" charset="2"/>
              <a:buChar char="§"/>
            </a:pPr>
            <a:r>
              <a:rPr lang="de-DE" sz="1600" dirty="0">
                <a:solidFill>
                  <a:srgbClr val="002040"/>
                </a:solidFill>
              </a:rPr>
              <a:t>Möglichst wenig Garantien und Freistellungen erteilen</a:t>
            </a:r>
          </a:p>
          <a:p>
            <a:pPr marL="285750" indent="-285750">
              <a:buFont typeface="Wingdings" panose="05000000000000000000" pitchFamily="2" charset="2"/>
              <a:buChar char="§"/>
            </a:pPr>
            <a:r>
              <a:rPr lang="de-DE" sz="1600" dirty="0">
                <a:solidFill>
                  <a:srgbClr val="002040"/>
                </a:solidFill>
              </a:rPr>
              <a:t>Kurze Gewährleistungsfrist</a:t>
            </a:r>
          </a:p>
          <a:p>
            <a:pPr marL="285750" indent="-285750">
              <a:buFont typeface="Wingdings" panose="05000000000000000000" pitchFamily="2" charset="2"/>
              <a:buChar char="§"/>
            </a:pPr>
            <a:r>
              <a:rPr lang="de-DE" sz="1600" dirty="0">
                <a:solidFill>
                  <a:srgbClr val="002040"/>
                </a:solidFill>
              </a:rPr>
              <a:t>Hoher Kaufpreis</a:t>
            </a:r>
          </a:p>
          <a:p>
            <a:pPr marL="285750" indent="-285750">
              <a:buFont typeface="Wingdings" panose="05000000000000000000" pitchFamily="2" charset="2"/>
              <a:buChar char="§"/>
            </a:pPr>
            <a:r>
              <a:rPr lang="de-DE" sz="1600" dirty="0">
                <a:solidFill>
                  <a:srgbClr val="002040"/>
                </a:solidFill>
              </a:rPr>
              <a:t>Unmittelbare Kaufpreiszahlung</a:t>
            </a:r>
          </a:p>
          <a:p>
            <a:pPr marL="285750" indent="-285750">
              <a:buFont typeface="Wingdings" panose="05000000000000000000" pitchFamily="2" charset="2"/>
              <a:buChar char="§"/>
            </a:pPr>
            <a:r>
              <a:rPr lang="de-DE" sz="1600" dirty="0">
                <a:solidFill>
                  <a:srgbClr val="002040"/>
                </a:solidFill>
              </a:rPr>
              <a:t>Ggf. bis zum erfolgreichen Abschluss möglichst wenig Informationen über das Unternehmen preisgeben</a:t>
            </a:r>
          </a:p>
          <a:p>
            <a:pPr marL="285750" indent="-285750">
              <a:buFont typeface="Wingdings" panose="05000000000000000000" pitchFamily="2" charset="2"/>
              <a:buChar char="§"/>
            </a:pPr>
            <a:endParaRPr lang="de-DE" sz="1600" dirty="0">
              <a:solidFill>
                <a:srgbClr val="002040"/>
              </a:solidFill>
            </a:endParaRPr>
          </a:p>
          <a:p>
            <a:endParaRPr lang="de-DE" sz="1600" dirty="0">
              <a:solidFill>
                <a:srgbClr val="002040"/>
              </a:solidFill>
            </a:endParaRPr>
          </a:p>
          <a:p>
            <a:endParaRPr lang="de-DE" sz="1600" dirty="0">
              <a:solidFill>
                <a:srgbClr val="002040"/>
              </a:solidFill>
            </a:endParaRPr>
          </a:p>
          <a:p>
            <a:r>
              <a:rPr lang="de-DE" sz="2000" b="1" dirty="0">
                <a:solidFill>
                  <a:srgbClr val="002040"/>
                </a:solidFill>
              </a:rPr>
              <a:t>Käuferinteressen:</a:t>
            </a:r>
          </a:p>
          <a:p>
            <a:endParaRPr lang="de-DE" sz="2000" dirty="0">
              <a:solidFill>
                <a:srgbClr val="002040"/>
              </a:solidFill>
            </a:endParaRPr>
          </a:p>
          <a:p>
            <a:pPr marL="285750" indent="-285750">
              <a:buFont typeface="Wingdings" panose="05000000000000000000" pitchFamily="2" charset="2"/>
              <a:buChar char="§"/>
            </a:pPr>
            <a:r>
              <a:rPr lang="de-DE" sz="1600" dirty="0">
                <a:solidFill>
                  <a:srgbClr val="002040"/>
                </a:solidFill>
              </a:rPr>
              <a:t>vice </a:t>
            </a:r>
            <a:r>
              <a:rPr lang="de-DE" sz="1600" dirty="0" err="1">
                <a:solidFill>
                  <a:srgbClr val="002040"/>
                </a:solidFill>
              </a:rPr>
              <a:t>versa</a:t>
            </a:r>
            <a:endParaRPr lang="de-DE" sz="1600" dirty="0">
              <a:solidFill>
                <a:srgbClr val="002040"/>
              </a:solidFill>
            </a:endParaRPr>
          </a:p>
          <a:p>
            <a:endParaRPr lang="de-DE" sz="2000" dirty="0">
              <a:solidFill>
                <a:srgbClr val="002040"/>
              </a:solidFill>
            </a:endParaRPr>
          </a:p>
          <a:p>
            <a:r>
              <a:rPr lang="de-DE" sz="2000" dirty="0">
                <a:solidFill>
                  <a:srgbClr val="002040"/>
                </a:solidFill>
              </a:rPr>
              <a:t>		Der Kaufpreis = Einigung zwischen den Parteien</a:t>
            </a:r>
          </a:p>
        </p:txBody>
      </p:sp>
      <p:sp>
        <p:nvSpPr>
          <p:cNvPr id="3" name="Pfeil nach rechts 2"/>
          <p:cNvSpPr/>
          <p:nvPr/>
        </p:nvSpPr>
        <p:spPr bwMode="auto">
          <a:xfrm>
            <a:off x="1896533" y="5949279"/>
            <a:ext cx="443219" cy="214453"/>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9285846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dirty="0" err="1">
                <a:latin typeface="Arial" panose="020B0604020202020204" pitchFamily="34" charset="0"/>
                <a:cs typeface="Arial" panose="020B0604020202020204" pitchFamily="34" charset="0"/>
              </a:rPr>
              <a:t>Warranty</a:t>
            </a:r>
            <a:r>
              <a:rPr lang="de-DE" sz="2000" b="1" dirty="0">
                <a:latin typeface="Arial" panose="020B0604020202020204" pitchFamily="34" charset="0"/>
                <a:cs typeface="Arial" panose="020B0604020202020204" pitchFamily="34" charset="0"/>
              </a:rPr>
              <a:t> &amp; </a:t>
            </a:r>
            <a:r>
              <a:rPr lang="de-DE" sz="2000" b="1" dirty="0" err="1">
                <a:latin typeface="Arial" panose="020B0604020202020204" pitchFamily="34" charset="0"/>
                <a:cs typeface="Arial" panose="020B0604020202020204" pitchFamily="34" charset="0"/>
              </a:rPr>
              <a:t>Indemnity</a:t>
            </a:r>
            <a:r>
              <a:rPr lang="de-DE" sz="2000" b="1" dirty="0">
                <a:latin typeface="Arial" panose="020B0604020202020204" pitchFamily="34" charset="0"/>
                <a:cs typeface="Arial" panose="020B0604020202020204" pitchFamily="34" charset="0"/>
              </a:rPr>
              <a:t> Versicherung</a:t>
            </a:r>
          </a:p>
        </p:txBody>
      </p:sp>
      <p:sp>
        <p:nvSpPr>
          <p:cNvPr id="2" name="Textfeld 1"/>
          <p:cNvSpPr txBox="1"/>
          <p:nvPr/>
        </p:nvSpPr>
        <p:spPr>
          <a:xfrm>
            <a:off x="685800" y="1841500"/>
            <a:ext cx="7772400" cy="4555093"/>
          </a:xfrm>
          <a:prstGeom prst="rect">
            <a:avLst/>
          </a:prstGeom>
          <a:noFill/>
        </p:spPr>
        <p:txBody>
          <a:bodyPr wrap="square" rtlCol="0">
            <a:spAutoFit/>
          </a:bodyPr>
          <a:lstStyle/>
          <a:p>
            <a:pPr marL="442913" indent="-442913"/>
            <a:r>
              <a:rPr lang="de-DE" sz="2000" b="1" dirty="0">
                <a:solidFill>
                  <a:srgbClr val="002040"/>
                </a:solidFill>
              </a:rPr>
              <a:t>Vorbereitungsstadium</a:t>
            </a:r>
          </a:p>
          <a:p>
            <a:pPr marL="442913" indent="-442913"/>
            <a:br>
              <a:rPr lang="de-DE" sz="2000" dirty="0">
                <a:solidFill>
                  <a:srgbClr val="002040"/>
                </a:solidFill>
              </a:rPr>
            </a:br>
            <a:r>
              <a:rPr lang="de-DE" sz="1600" dirty="0">
                <a:solidFill>
                  <a:srgbClr val="002040"/>
                </a:solidFill>
              </a:rPr>
              <a:t>Planung der Transaktion  (betriebswirtschaftliche, rechtliche und steuerrechtliche Optimierungspotentiale)</a:t>
            </a:r>
          </a:p>
          <a:p>
            <a:pPr marL="442913" indent="-442913"/>
            <a:endParaRPr lang="de-DE" sz="1400" dirty="0">
              <a:solidFill>
                <a:srgbClr val="002040"/>
              </a:solidFill>
            </a:endParaRPr>
          </a:p>
          <a:p>
            <a:r>
              <a:rPr lang="de-DE" sz="2000" b="1" dirty="0">
                <a:solidFill>
                  <a:srgbClr val="002040"/>
                </a:solidFill>
              </a:rPr>
              <a:t>Vertragsverhandlungen</a:t>
            </a:r>
          </a:p>
          <a:p>
            <a:endParaRPr lang="de-DE" sz="2000" dirty="0">
              <a:solidFill>
                <a:srgbClr val="002040"/>
              </a:solidFill>
            </a:endParaRPr>
          </a:p>
          <a:p>
            <a:pPr marL="728663" indent="-285750">
              <a:buFont typeface="Wingdings" panose="05000000000000000000" pitchFamily="2" charset="2"/>
              <a:buChar char="§"/>
            </a:pPr>
            <a:r>
              <a:rPr lang="de-DE" sz="1600" dirty="0">
                <a:solidFill>
                  <a:srgbClr val="002040"/>
                </a:solidFill>
              </a:rPr>
              <a:t>Vereinbarung einer Geheimhaltung (Non </a:t>
            </a:r>
            <a:r>
              <a:rPr lang="de-DE" sz="1600" dirty="0" err="1">
                <a:solidFill>
                  <a:srgbClr val="002040"/>
                </a:solidFill>
              </a:rPr>
              <a:t>Disclosure</a:t>
            </a:r>
            <a:r>
              <a:rPr lang="de-DE" sz="1600" dirty="0">
                <a:solidFill>
                  <a:srgbClr val="002040"/>
                </a:solidFill>
              </a:rPr>
              <a:t> Agreement)</a:t>
            </a:r>
          </a:p>
          <a:p>
            <a:pPr marL="728663" indent="-285750">
              <a:buFont typeface="Wingdings" panose="05000000000000000000" pitchFamily="2" charset="2"/>
              <a:buChar char="§"/>
            </a:pPr>
            <a:r>
              <a:rPr lang="de-DE" sz="1600" dirty="0">
                <a:solidFill>
                  <a:srgbClr val="002040"/>
                </a:solidFill>
              </a:rPr>
              <a:t>Vereinbarung einer Absichtserklärung (Letter </a:t>
            </a:r>
            <a:r>
              <a:rPr lang="de-DE" sz="1600" dirty="0" err="1">
                <a:solidFill>
                  <a:srgbClr val="002040"/>
                </a:solidFill>
              </a:rPr>
              <a:t>of</a:t>
            </a:r>
            <a:r>
              <a:rPr lang="de-DE" sz="1600" dirty="0">
                <a:solidFill>
                  <a:srgbClr val="002040"/>
                </a:solidFill>
              </a:rPr>
              <a:t> </a:t>
            </a:r>
            <a:r>
              <a:rPr lang="de-DE" sz="1600" dirty="0" err="1">
                <a:solidFill>
                  <a:srgbClr val="002040"/>
                </a:solidFill>
              </a:rPr>
              <a:t>Intent</a:t>
            </a:r>
            <a:r>
              <a:rPr lang="de-DE" sz="1600" dirty="0">
                <a:solidFill>
                  <a:srgbClr val="002040"/>
                </a:solidFill>
              </a:rPr>
              <a:t>)</a:t>
            </a:r>
          </a:p>
          <a:p>
            <a:pPr marL="728663" indent="-285750">
              <a:buFont typeface="Wingdings" panose="05000000000000000000" pitchFamily="2" charset="2"/>
              <a:buChar char="§"/>
            </a:pPr>
            <a:r>
              <a:rPr lang="de-DE" sz="1600" dirty="0">
                <a:solidFill>
                  <a:srgbClr val="002040"/>
                </a:solidFill>
              </a:rPr>
              <a:t>Vertragsverhandlungen - Führung von Verhandlungsprotokollen</a:t>
            </a:r>
          </a:p>
          <a:p>
            <a:pPr marL="728663" indent="-285750">
              <a:buFont typeface="Wingdings" panose="05000000000000000000" pitchFamily="2" charset="2"/>
              <a:buChar char="§"/>
            </a:pPr>
            <a:r>
              <a:rPr lang="de-DE" sz="1600" dirty="0">
                <a:solidFill>
                  <a:srgbClr val="002040"/>
                </a:solidFill>
              </a:rPr>
              <a:t>Due Diligence-Prüfung</a:t>
            </a:r>
          </a:p>
          <a:p>
            <a:pPr marL="728663" indent="-285750">
              <a:buFont typeface="Wingdings" panose="05000000000000000000" pitchFamily="2" charset="2"/>
              <a:buChar char="§"/>
            </a:pPr>
            <a:r>
              <a:rPr lang="de-DE" sz="1600" dirty="0">
                <a:solidFill>
                  <a:srgbClr val="002040"/>
                </a:solidFill>
              </a:rPr>
              <a:t>Verhandlung über den konkreten Vertragsgegenstand, Kaufpreis, Zeitpunkt des Übergangs und der zu übertragenden Forderungen, Rechtsverhältnisse, Arbeitsverhältnisse, Haftung, Gewährleistungen, Zusicherungen und Garantien</a:t>
            </a:r>
            <a:br>
              <a:rPr lang="de-DE" sz="1600" dirty="0">
                <a:solidFill>
                  <a:srgbClr val="002040"/>
                </a:solidFill>
              </a:rPr>
            </a:br>
            <a:endParaRPr lang="de-DE" sz="1600" dirty="0">
              <a:solidFill>
                <a:srgbClr val="002040"/>
              </a:solidFill>
            </a:endParaRPr>
          </a:p>
          <a:p>
            <a:r>
              <a:rPr lang="de-DE" sz="2000" b="1" dirty="0">
                <a:solidFill>
                  <a:srgbClr val="002040"/>
                </a:solidFill>
              </a:rPr>
              <a:t>Vertragsschluss und Abwicklung (</a:t>
            </a:r>
            <a:r>
              <a:rPr lang="de-DE" sz="2000" b="1" dirty="0" err="1">
                <a:solidFill>
                  <a:srgbClr val="002040"/>
                </a:solidFill>
              </a:rPr>
              <a:t>Signing</a:t>
            </a:r>
            <a:r>
              <a:rPr lang="de-DE" sz="2000" b="1" dirty="0">
                <a:solidFill>
                  <a:srgbClr val="002040"/>
                </a:solidFill>
              </a:rPr>
              <a:t> </a:t>
            </a:r>
            <a:r>
              <a:rPr lang="de-DE" sz="2000" b="1" dirty="0" err="1">
                <a:solidFill>
                  <a:srgbClr val="002040"/>
                </a:solidFill>
              </a:rPr>
              <a:t>and</a:t>
            </a:r>
            <a:r>
              <a:rPr lang="de-DE" sz="2000" b="1" dirty="0">
                <a:solidFill>
                  <a:srgbClr val="002040"/>
                </a:solidFill>
              </a:rPr>
              <a:t>  </a:t>
            </a:r>
            <a:r>
              <a:rPr lang="de-DE" sz="2000" b="1" dirty="0" err="1">
                <a:solidFill>
                  <a:srgbClr val="002040"/>
                </a:solidFill>
              </a:rPr>
              <a:t>Closing</a:t>
            </a:r>
            <a:r>
              <a:rPr lang="de-DE" sz="2000" b="1" dirty="0">
                <a:solidFill>
                  <a:srgbClr val="002040"/>
                </a:solidFill>
              </a:rPr>
              <a:t>)</a:t>
            </a:r>
            <a:endParaRPr lang="de-DE" sz="2000" dirty="0">
              <a:solidFill>
                <a:srgbClr val="002040"/>
              </a:solidFill>
            </a:endParaRPr>
          </a:p>
        </p:txBody>
      </p:sp>
    </p:spTree>
    <p:extLst>
      <p:ext uri="{BB962C8B-B14F-4D97-AF65-F5344CB8AC3E}">
        <p14:creationId xmlns:p14="http://schemas.microsoft.com/office/powerpoint/2010/main" val="387033086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360040"/>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a:latin typeface="Arial" panose="020B0604020202020204" pitchFamily="34" charset="0"/>
                <a:cs typeface="Arial" panose="020B0604020202020204" pitchFamily="34" charset="0"/>
              </a:rPr>
              <a:t>Warranty &amp; Indemnity Versicherung</a:t>
            </a:r>
            <a:endParaRPr lang="de-DE" sz="2000" b="1" dirty="0">
              <a:latin typeface="Arial" panose="020B0604020202020204" pitchFamily="34" charset="0"/>
              <a:cs typeface="Arial" panose="020B0604020202020204" pitchFamily="34" charset="0"/>
            </a:endParaRPr>
          </a:p>
        </p:txBody>
      </p:sp>
      <p:sp>
        <p:nvSpPr>
          <p:cNvPr id="2" name="Textfeld 1"/>
          <p:cNvSpPr txBox="1"/>
          <p:nvPr/>
        </p:nvSpPr>
        <p:spPr>
          <a:xfrm>
            <a:off x="685800" y="1841500"/>
            <a:ext cx="7772400" cy="3354765"/>
          </a:xfrm>
          <a:prstGeom prst="rect">
            <a:avLst/>
          </a:prstGeom>
          <a:noFill/>
        </p:spPr>
        <p:txBody>
          <a:bodyPr wrap="square" rtlCol="0">
            <a:spAutoFit/>
          </a:bodyPr>
          <a:lstStyle/>
          <a:p>
            <a:r>
              <a:rPr lang="de-DE" sz="2000" b="1" dirty="0">
                <a:solidFill>
                  <a:srgbClr val="002040"/>
                </a:solidFill>
              </a:rPr>
              <a:t>Wichtig: </a:t>
            </a:r>
          </a:p>
          <a:p>
            <a:endParaRPr lang="de-DE" sz="2000" dirty="0">
              <a:solidFill>
                <a:srgbClr val="002040"/>
              </a:solidFill>
            </a:endParaRPr>
          </a:p>
          <a:p>
            <a:pPr marL="342900" indent="-342900">
              <a:buFont typeface="Wingdings" panose="05000000000000000000" pitchFamily="2" charset="2"/>
              <a:buChar char="§"/>
            </a:pPr>
            <a:r>
              <a:rPr lang="de-DE" sz="1600" dirty="0">
                <a:solidFill>
                  <a:srgbClr val="002040"/>
                </a:solidFill>
              </a:rPr>
              <a:t>Abbedingung gesetzlicher Gewährleistung beim Unternehmenskauf</a:t>
            </a:r>
          </a:p>
          <a:p>
            <a:endParaRPr lang="de-DE" sz="2000" dirty="0">
              <a:solidFill>
                <a:srgbClr val="002040"/>
              </a:solidFill>
            </a:endParaRPr>
          </a:p>
          <a:p>
            <a:r>
              <a:rPr lang="de-DE" sz="2000" b="1" dirty="0">
                <a:solidFill>
                  <a:srgbClr val="002040"/>
                </a:solidFill>
              </a:rPr>
              <a:t>Zusicherungen </a:t>
            </a:r>
            <a:br>
              <a:rPr lang="de-DE" sz="2000" b="1" dirty="0">
                <a:solidFill>
                  <a:srgbClr val="002040"/>
                </a:solidFill>
              </a:rPr>
            </a:br>
            <a:endParaRPr lang="de-DE" sz="2000" b="1" dirty="0">
              <a:solidFill>
                <a:srgbClr val="002040"/>
              </a:solidFill>
            </a:endParaRPr>
          </a:p>
          <a:p>
            <a:r>
              <a:rPr lang="de-DE" sz="1600" dirty="0">
                <a:solidFill>
                  <a:srgbClr val="002040"/>
                </a:solidFill>
              </a:rPr>
              <a:t>„Der Verkäufer gibt dem Käufer die nachfolgend aufgeführten Zusicherungen per Datum des Vollzugstermins ab. Diese Zusicherungen sind ausschließlich und nicht zusätzlich zu gesetzlichen Gewährleistung für vorausgesetzte Eigenschaften, welche hiermit ausdrücklich abbedungen sind, und die Verkäufer geben keine weiteren Zusicherungen oder Garantien ab.“ (Originaltext aus Kaufvertrag)</a:t>
            </a:r>
          </a:p>
          <a:p>
            <a:endParaRPr lang="de-DE" sz="1600" dirty="0">
              <a:solidFill>
                <a:srgbClr val="002040"/>
              </a:solidFill>
            </a:endParaRPr>
          </a:p>
        </p:txBody>
      </p:sp>
    </p:spTree>
    <p:extLst>
      <p:ext uri="{BB962C8B-B14F-4D97-AF65-F5344CB8AC3E}">
        <p14:creationId xmlns:p14="http://schemas.microsoft.com/office/powerpoint/2010/main" val="294140611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1268760"/>
            <a:ext cx="7772400" cy="432048"/>
          </a:xfrm>
          <a:solidFill>
            <a:srgbClr val="003D67"/>
          </a:solidFill>
          <a:ln w="9525">
            <a:noFill/>
            <a:miter lim="800000"/>
            <a:headEnd/>
            <a:tailEnd/>
          </a:ln>
        </p:spPr>
        <p:txBody>
          <a:bodyPr vert="horz" wrap="square" lIns="91440" tIns="45720" rIns="91440" bIns="45720" numCol="1" anchor="ctr" anchorCtr="0" compatLnSpc="1">
            <a:prstTxWarp prst="textNoShape">
              <a:avLst/>
            </a:prstTxWarp>
          </a:bodyPr>
          <a:lstStyle/>
          <a:p>
            <a:r>
              <a:rPr lang="de-DE" sz="2000" b="1">
                <a:latin typeface="Arial" panose="020B0604020202020204" pitchFamily="34" charset="0"/>
                <a:cs typeface="Arial" panose="020B0604020202020204" pitchFamily="34" charset="0"/>
              </a:rPr>
              <a:t>Warranty &amp; Indemnity Versicherung</a:t>
            </a:r>
            <a:endParaRPr lang="de-DE" sz="2000" b="1" dirty="0">
              <a:latin typeface="Arial" panose="020B0604020202020204" pitchFamily="34" charset="0"/>
              <a:cs typeface="Arial" panose="020B0604020202020204" pitchFamily="34" charset="0"/>
            </a:endParaRPr>
          </a:p>
        </p:txBody>
      </p:sp>
      <p:sp>
        <p:nvSpPr>
          <p:cNvPr id="6" name="Rechteck 5"/>
          <p:cNvSpPr/>
          <p:nvPr/>
        </p:nvSpPr>
        <p:spPr bwMode="auto">
          <a:xfrm>
            <a:off x="683568" y="2708920"/>
            <a:ext cx="1440160" cy="720080"/>
          </a:xfrm>
          <a:prstGeom prst="rect">
            <a:avLst/>
          </a:prstGeom>
          <a:solidFill>
            <a:schemeClr val="tx1">
              <a:lumMod val="50000"/>
              <a:lumOff val="5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Verkäufer</a:t>
            </a:r>
          </a:p>
        </p:txBody>
      </p:sp>
      <p:sp>
        <p:nvSpPr>
          <p:cNvPr id="7" name="Rechteck 6"/>
          <p:cNvSpPr/>
          <p:nvPr/>
        </p:nvSpPr>
        <p:spPr bwMode="auto">
          <a:xfrm>
            <a:off x="7020272" y="2708920"/>
            <a:ext cx="1440160" cy="720080"/>
          </a:xfrm>
          <a:prstGeom prst="rect">
            <a:avLst/>
          </a:prstGeom>
          <a:solidFill>
            <a:schemeClr val="tx1">
              <a:lumMod val="50000"/>
              <a:lumOff val="50000"/>
              <a:alpha val="94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Käufer</a:t>
            </a:r>
          </a:p>
        </p:txBody>
      </p:sp>
      <p:sp>
        <p:nvSpPr>
          <p:cNvPr id="8" name="Pfeil nach links und rechts 7"/>
          <p:cNvSpPr/>
          <p:nvPr/>
        </p:nvSpPr>
        <p:spPr bwMode="auto">
          <a:xfrm>
            <a:off x="2123728" y="2780928"/>
            <a:ext cx="4896544" cy="504056"/>
          </a:xfrm>
          <a:prstGeom prst="leftRightArrow">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Kaufvertrag</a:t>
            </a:r>
          </a:p>
        </p:txBody>
      </p:sp>
      <p:sp>
        <p:nvSpPr>
          <p:cNvPr id="15" name="Nach oben gebogener Pfeil 14"/>
          <p:cNvSpPr/>
          <p:nvPr/>
        </p:nvSpPr>
        <p:spPr bwMode="auto">
          <a:xfrm>
            <a:off x="971600" y="3429000"/>
            <a:ext cx="7128792" cy="1872208"/>
          </a:xfrm>
          <a:prstGeom prst="bentUpArrow">
            <a:avLst>
              <a:gd name="adj1" fmla="val 26221"/>
              <a:gd name="adj2" fmla="val 25000"/>
              <a:gd name="adj3" fmla="val 25000"/>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sz="2000" b="1" dirty="0">
                <a:solidFill>
                  <a:srgbClr val="000066"/>
                </a:solidFill>
                <a:latin typeface="Arial" panose="020B0604020202020204" pitchFamily="34" charset="0"/>
                <a:cs typeface="Arial" panose="020B0604020202020204" pitchFamily="34" charset="0"/>
              </a:rPr>
              <a:t>Zusicherungen/Gewährleistungen/Garantien</a:t>
            </a:r>
            <a:endParaRPr kumimoji="0" lang="de-DE"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Rechteck 15"/>
          <p:cNvSpPr/>
          <p:nvPr/>
        </p:nvSpPr>
        <p:spPr bwMode="auto">
          <a:xfrm>
            <a:off x="971600" y="3429000"/>
            <a:ext cx="504056" cy="144016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med"/>
</p:sld>
</file>

<file path=ppt/theme/theme1.xml><?xml version="1.0" encoding="utf-8"?>
<a:theme xmlns:a="http://schemas.openxmlformats.org/drawingml/2006/main" name="MA Präsentation für Schumacher und Partner Stand 2 05 2016">
  <a:themeElements>
    <a:clrScheme name="31.07. Kleist Versicherungsmakler_qu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1.07. Kleist Versicherungsmakler_quer">
      <a:majorFont>
        <a:latin typeface="Lucida Sans Unicode"/>
        <a:ea typeface="ＭＳ Ｐゴシック"/>
        <a:cs typeface=""/>
      </a:majorFont>
      <a:minorFont>
        <a:latin typeface="Lucida Sans Unicode"/>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31.07. Kleist Versicherungsmakler_qu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1.07. Kleist Versicherungsmakler_qu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1.07. Kleist Versicherungsmakler_qu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1.07. Kleist Versicherungsmakler_qu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1.07. Kleist Versicherungsmakler_qu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1.07. Kleist Versicherungsmakler_qu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1.07. Kleist Versicherungsmakler_qu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1.07. Kleist Versicherungsmakler_qu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1.07. Kleist Versicherungsmakler_qu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1.07. Kleist Versicherungsmakler_qu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1.07. Kleist Versicherungsmakler_qu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1.07. Kleist Versicherungsmakler_qu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4709</Words>
  <Application>Microsoft Office PowerPoint</Application>
  <PresentationFormat>Bildschirmpräsentation (4:3)</PresentationFormat>
  <Paragraphs>464</Paragraphs>
  <Slides>35</Slides>
  <Notes>35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35</vt:i4>
      </vt:variant>
    </vt:vector>
  </HeadingPairs>
  <TitlesOfParts>
    <vt:vector size="40" baseType="lpstr">
      <vt:lpstr>Arial</vt:lpstr>
      <vt:lpstr>Lucida Sans Unicode</vt:lpstr>
      <vt:lpstr>Times</vt:lpstr>
      <vt:lpstr>Wingdings</vt:lpstr>
      <vt:lpstr>MA Präsentation für Schumacher und Partner Stand 2 05 2016</vt:lpstr>
      <vt:lpstr>Versicherbare Risiken bei Unternehmensübernahmen</vt:lpstr>
      <vt:lpstr>Versicherbare Risiken bei Unternehmensübernahmen</vt:lpstr>
      <vt:lpstr>Warranty &amp; Indemnity Versicherung</vt:lpstr>
      <vt:lpstr>Warranty &amp; Indemnity Versicherung</vt:lpstr>
      <vt:lpstr>Warranty &amp; Indemnity Versicherung</vt:lpstr>
      <vt:lpstr>Warranty &amp; Indemnity Versicherung</vt:lpstr>
      <vt:lpstr>Warranty &amp; Indemnity Versicherung</vt:lpstr>
      <vt:lpstr>Warranty &amp; Indemnity Versicherung</vt:lpstr>
      <vt:lpstr>Warranty &amp; Indemnity Versicherung</vt:lpstr>
      <vt:lpstr>Warranty &amp; Indemnity Versicherung</vt:lpstr>
      <vt:lpstr>Warranty &amp; Indemnity Versicherung</vt:lpstr>
      <vt:lpstr>Warranty &amp; Indemnity Versicherung</vt:lpstr>
      <vt:lpstr>Warranty &amp; Indemnity Versicherung</vt:lpstr>
      <vt:lpstr>Warranty &amp; Indemnity Versicherung</vt:lpstr>
      <vt:lpstr>Warranty &amp; Indemnity Versicherung</vt:lpstr>
      <vt:lpstr>Warranty &amp; Indemnity Versicherung</vt:lpstr>
      <vt:lpstr>Warranty &amp; Indemnity Versicherung</vt:lpstr>
      <vt:lpstr>Warranty &amp; Indemnity Versicherung</vt:lpstr>
      <vt:lpstr>Warranty &amp; Indemnity Versicherung</vt:lpstr>
      <vt:lpstr>Warranty &amp; Indemnity Versicherung</vt:lpstr>
      <vt:lpstr>Warranty &amp; Indemnity Versicherung</vt:lpstr>
      <vt:lpstr>Warranty &amp; Indemnity Versicherung</vt:lpstr>
      <vt:lpstr>W&amp;I-Versicherungen</vt:lpstr>
      <vt:lpstr>Warranty &amp; Indemnity Versicherung</vt:lpstr>
      <vt:lpstr>W&amp;I-Versicherungen</vt:lpstr>
      <vt:lpstr>Versicherbare Risiken bei Unternehmensübernahmen</vt:lpstr>
      <vt:lpstr>Versicherbare Risiken bei Unternehmensübernahmen</vt:lpstr>
      <vt:lpstr>Special Purpose Insurance</vt:lpstr>
      <vt:lpstr>Unbekannte Haftungsrisiken   </vt:lpstr>
      <vt:lpstr>Beispiel unbekanntes Haftungsrisiko</vt:lpstr>
      <vt:lpstr>Beispiel bekanntes Haftungsrisiko</vt:lpstr>
      <vt:lpstr>Bekannte Haftungsrisiken  </vt:lpstr>
      <vt:lpstr>Versicherbare Risiken bei Unternehmensübernahmen</vt:lpstr>
      <vt:lpstr>Versicherbare Risiken bei Unternehmensübernahmen</vt:lpstr>
      <vt:lpstr>Versicherbare Risiken bei Unternehmensübernahmen</vt:lpstr>
    </vt:vector>
  </TitlesOfParts>
  <Company>Heithoff Identity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Jörg Heithoff</dc:creator>
  <cp:lastModifiedBy>Bernd Zavelberg</cp:lastModifiedBy>
  <cp:revision>301</cp:revision>
  <cp:lastPrinted>2016-06-22T07:43:51Z</cp:lastPrinted>
  <dcterms:created xsi:type="dcterms:W3CDTF">2009-02-16T13:20:01Z</dcterms:created>
  <dcterms:modified xsi:type="dcterms:W3CDTF">2019-05-21T10:38:46Z</dcterms:modified>
</cp:coreProperties>
</file>